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 uri="http://customooxmlschemas.google.com/">
      <go:slidesCustomData xmlns:go="http://customooxmlschemas.google.com/" r:id="rId48" roundtripDataSignature="AMtx7mh7yfLjYcZJGlocBDsefbL3M90D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1AE5E0-BAB5-4631-B70D-44552272D609}">
  <a:tblStyle styleId="{091AE5E0-BAB5-4631-B70D-44552272D60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customschemas.google.com/relationships/presentationmetadata" Target="metadata"/><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2" name="Google Shape;12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0" name="Google Shape;127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8" name="Google Shape;127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7" name="Shape 7"/>
        <p:cNvGrpSpPr/>
        <p:nvPr/>
      </p:nvGrpSpPr>
      <p:grpSpPr>
        <a:xfrm>
          <a:off x="0" y="0"/>
          <a:ext cx="0" cy="0"/>
          <a:chOff x="0" y="0"/>
          <a:chExt cx="0" cy="0"/>
        </a:xfrm>
      </p:grpSpPr>
      <p:pic>
        <p:nvPicPr>
          <p:cNvPr id="8" name="Google Shape;8;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4" name="Shape 84"/>
        <p:cNvGrpSpPr/>
        <p:nvPr/>
      </p:nvGrpSpPr>
      <p:grpSpPr>
        <a:xfrm>
          <a:off x="0" y="0"/>
          <a:ext cx="0" cy="0"/>
          <a:chOff x="0" y="0"/>
          <a:chExt cx="0" cy="0"/>
        </a:xfrm>
      </p:grpSpPr>
      <p:pic>
        <p:nvPicPr>
          <p:cNvPr id="85" name="Google Shape;8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86" name="Google Shape;86;p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34"/>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pic>
        <p:nvPicPr>
          <p:cNvPr id="88" name="Google Shape;88;p34"/>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89" name="Google Shape;89;p3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90" name="Google Shape;90;p3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3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3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93" name="Google Shape;93;p3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94" name="Shape 94"/>
        <p:cNvGrpSpPr/>
        <p:nvPr/>
      </p:nvGrpSpPr>
      <p:grpSpPr>
        <a:xfrm>
          <a:off x="0" y="0"/>
          <a:ext cx="0" cy="0"/>
          <a:chOff x="0" y="0"/>
          <a:chExt cx="0" cy="0"/>
        </a:xfrm>
      </p:grpSpPr>
      <p:pic>
        <p:nvPicPr>
          <p:cNvPr id="95" name="Google Shape;9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3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p35"/>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98" name="Google Shape;98;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0" name="Shape 100"/>
        <p:cNvGrpSpPr/>
        <p:nvPr/>
      </p:nvGrpSpPr>
      <p:grpSpPr>
        <a:xfrm>
          <a:off x="0" y="0"/>
          <a:ext cx="0" cy="0"/>
          <a:chOff x="0" y="0"/>
          <a:chExt cx="0" cy="0"/>
        </a:xfrm>
      </p:grpSpPr>
      <p:pic>
        <p:nvPicPr>
          <p:cNvPr id="101" name="Google Shape;101;p36"/>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02" name="Google Shape;102;p3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3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3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3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09" name="Shape 109"/>
        <p:cNvGrpSpPr/>
        <p:nvPr/>
      </p:nvGrpSpPr>
      <p:grpSpPr>
        <a:xfrm>
          <a:off x="0" y="0"/>
          <a:ext cx="0" cy="0"/>
          <a:chOff x="0" y="0"/>
          <a:chExt cx="0" cy="0"/>
        </a:xfrm>
      </p:grpSpPr>
      <p:pic>
        <p:nvPicPr>
          <p:cNvPr id="110" name="Google Shape;110;p37"/>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11" name="Google Shape;111;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7"/>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3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3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3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3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20" name="Shape 120"/>
        <p:cNvGrpSpPr/>
        <p:nvPr/>
      </p:nvGrpSpPr>
      <p:grpSpPr>
        <a:xfrm>
          <a:off x="0" y="0"/>
          <a:ext cx="0" cy="0"/>
          <a:chOff x="0" y="0"/>
          <a:chExt cx="0" cy="0"/>
        </a:xfrm>
      </p:grpSpPr>
      <p:pic>
        <p:nvPicPr>
          <p:cNvPr id="121" name="Google Shape;121;p3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23" name="Google Shape;123;p3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3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3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3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30" name="Shape 130"/>
        <p:cNvGrpSpPr/>
        <p:nvPr/>
      </p:nvGrpSpPr>
      <p:grpSpPr>
        <a:xfrm>
          <a:off x="0" y="0"/>
          <a:ext cx="0" cy="0"/>
          <a:chOff x="0" y="0"/>
          <a:chExt cx="0" cy="0"/>
        </a:xfrm>
      </p:grpSpPr>
      <p:pic>
        <p:nvPicPr>
          <p:cNvPr id="131" name="Google Shape;131;p39"/>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32" name="Google Shape;132;p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39"/>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34" name="Google Shape;134;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3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3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3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38" name="Google Shape;138;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39" name="Google Shape;139;p3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0" name="Shape 140"/>
        <p:cNvGrpSpPr/>
        <p:nvPr/>
      </p:nvGrpSpPr>
      <p:grpSpPr>
        <a:xfrm>
          <a:off x="0" y="0"/>
          <a:ext cx="0" cy="0"/>
          <a:chOff x="0" y="0"/>
          <a:chExt cx="0" cy="0"/>
        </a:xfrm>
      </p:grpSpPr>
      <p:sp>
        <p:nvSpPr>
          <p:cNvPr id="141" name="Google Shape;141;p4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4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4" name="Google Shape;144;p4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5" name="Google Shape;145;p4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4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7" name="Google Shape;147;p4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8" name="Google Shape;148;p4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9" name="Google Shape;149;p4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50" name="Shape 150"/>
        <p:cNvGrpSpPr/>
        <p:nvPr/>
      </p:nvGrpSpPr>
      <p:grpSpPr>
        <a:xfrm>
          <a:off x="0" y="0"/>
          <a:ext cx="0" cy="0"/>
          <a:chOff x="0" y="0"/>
          <a:chExt cx="0" cy="0"/>
        </a:xfrm>
      </p:grpSpPr>
      <p:pic>
        <p:nvPicPr>
          <p:cNvPr id="151" name="Google Shape;151;p41"/>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52" name="Google Shape;152;p4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41"/>
          <p:cNvPicPr preferRelativeResize="0"/>
          <p:nvPr/>
        </p:nvPicPr>
        <p:blipFill rotWithShape="1">
          <a:blip r:embed="rId3">
            <a:alphaModFix/>
          </a:blip>
          <a:srcRect b="0" l="209" r="207" t="0"/>
          <a:stretch/>
        </p:blipFill>
        <p:spPr>
          <a:xfrm>
            <a:off x="858369" y="1097625"/>
            <a:ext cx="1737361" cy="1980591"/>
          </a:xfrm>
          <a:prstGeom prst="rect">
            <a:avLst/>
          </a:prstGeom>
          <a:noFill/>
          <a:ln>
            <a:noFill/>
          </a:ln>
        </p:spPr>
      </p:pic>
      <p:sp>
        <p:nvSpPr>
          <p:cNvPr id="154" name="Google Shape;154;p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41"/>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56" name="Google Shape;156;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4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4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59" name="Google Shape;159;p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4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61" name="Shape 161"/>
        <p:cNvGrpSpPr/>
        <p:nvPr/>
      </p:nvGrpSpPr>
      <p:grpSpPr>
        <a:xfrm>
          <a:off x="0" y="0"/>
          <a:ext cx="0" cy="0"/>
          <a:chOff x="0" y="0"/>
          <a:chExt cx="0" cy="0"/>
        </a:xfrm>
      </p:grpSpPr>
      <p:sp>
        <p:nvSpPr>
          <p:cNvPr id="162" name="Google Shape;162;p4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63" name="Google Shape;163;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65" name="Google Shape;165;p42"/>
          <p:cNvPicPr preferRelativeResize="0"/>
          <p:nvPr/>
        </p:nvPicPr>
        <p:blipFill rotWithShape="1">
          <a:blip r:embed="rId2">
            <a:alphaModFix/>
          </a:blip>
          <a:srcRect b="0" l="504" r="502" t="0"/>
          <a:stretch/>
        </p:blipFill>
        <p:spPr>
          <a:xfrm>
            <a:off x="8257069" y="4200875"/>
            <a:ext cx="548641" cy="624077"/>
          </a:xfrm>
          <a:prstGeom prst="rect">
            <a:avLst/>
          </a:prstGeom>
          <a:noFill/>
          <a:ln>
            <a:noFill/>
          </a:ln>
        </p:spPr>
      </p:pic>
      <p:sp>
        <p:nvSpPr>
          <p:cNvPr id="166" name="Google Shape;16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4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4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4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71" name="Shape 171"/>
        <p:cNvGrpSpPr/>
        <p:nvPr/>
      </p:nvGrpSpPr>
      <p:grpSpPr>
        <a:xfrm>
          <a:off x="0" y="0"/>
          <a:ext cx="0" cy="0"/>
          <a:chOff x="0" y="0"/>
          <a:chExt cx="0" cy="0"/>
        </a:xfrm>
      </p:grpSpPr>
      <p:sp>
        <p:nvSpPr>
          <p:cNvPr id="172" name="Google Shape;172;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75" name="Google Shape;175;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6" name="Google Shape;176;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7" name="Google Shape;177;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8" name="Google Shape;178;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79" name="Google Shape;179;p43"/>
          <p:cNvGrpSpPr/>
          <p:nvPr/>
        </p:nvGrpSpPr>
        <p:grpSpPr>
          <a:xfrm>
            <a:off x="457200" y="1378813"/>
            <a:ext cx="776889" cy="621300"/>
            <a:chOff x="457200" y="1378813"/>
            <a:chExt cx="776889" cy="621300"/>
          </a:xfrm>
        </p:grpSpPr>
        <p:sp>
          <p:nvSpPr>
            <p:cNvPr id="180" name="Google Shape;180;p4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81" name="Google Shape;181;p4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43"/>
          <p:cNvGrpSpPr/>
          <p:nvPr/>
        </p:nvGrpSpPr>
        <p:grpSpPr>
          <a:xfrm>
            <a:off x="457200" y="2228725"/>
            <a:ext cx="776889" cy="621300"/>
            <a:chOff x="457200" y="1378813"/>
            <a:chExt cx="776889" cy="621300"/>
          </a:xfrm>
        </p:grpSpPr>
        <p:sp>
          <p:nvSpPr>
            <p:cNvPr id="183" name="Google Shape;183;p4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84" name="Google Shape;184;p4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43"/>
          <p:cNvGrpSpPr/>
          <p:nvPr/>
        </p:nvGrpSpPr>
        <p:grpSpPr>
          <a:xfrm>
            <a:off x="457200" y="3073850"/>
            <a:ext cx="776889" cy="621300"/>
            <a:chOff x="457200" y="1378813"/>
            <a:chExt cx="776889" cy="621300"/>
          </a:xfrm>
        </p:grpSpPr>
        <p:sp>
          <p:nvSpPr>
            <p:cNvPr id="186" name="Google Shape;186;p4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87" name="Google Shape;187;p4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3"/>
          <p:cNvGrpSpPr/>
          <p:nvPr/>
        </p:nvGrpSpPr>
        <p:grpSpPr>
          <a:xfrm>
            <a:off x="457200" y="3923750"/>
            <a:ext cx="776889" cy="621300"/>
            <a:chOff x="457200" y="1378813"/>
            <a:chExt cx="776889" cy="621300"/>
          </a:xfrm>
        </p:grpSpPr>
        <p:sp>
          <p:nvSpPr>
            <p:cNvPr id="189" name="Google Shape;189;p4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90" name="Google Shape;190;p4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4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4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4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 name="Shape 12"/>
        <p:cNvGrpSpPr/>
        <p:nvPr/>
      </p:nvGrpSpPr>
      <p:grpSpPr>
        <a:xfrm>
          <a:off x="0" y="0"/>
          <a:ext cx="0" cy="0"/>
          <a:chOff x="0" y="0"/>
          <a:chExt cx="0" cy="0"/>
        </a:xfrm>
      </p:grpSpPr>
      <p:sp>
        <p:nvSpPr>
          <p:cNvPr id="13" name="Google Shape;13;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 name="Google Shape;15;p2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 name="Google Shape;16;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2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8" name="Google Shape;18;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26"/>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98" name="Shape 198"/>
        <p:cNvGrpSpPr/>
        <p:nvPr/>
      </p:nvGrpSpPr>
      <p:grpSpPr>
        <a:xfrm>
          <a:off x="0" y="0"/>
          <a:ext cx="0" cy="0"/>
          <a:chOff x="0" y="0"/>
          <a:chExt cx="0" cy="0"/>
        </a:xfrm>
      </p:grpSpPr>
      <p:sp>
        <p:nvSpPr>
          <p:cNvPr id="199" name="Google Shape;199;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2" name="Google Shape;202;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3" name="Google Shape;203;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4" name="Google Shape;204;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05" name="Google Shape;205;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6" name="Google Shape;206;p44"/>
          <p:cNvGrpSpPr/>
          <p:nvPr/>
        </p:nvGrpSpPr>
        <p:grpSpPr>
          <a:xfrm>
            <a:off x="457200" y="1300225"/>
            <a:ext cx="776889" cy="621300"/>
            <a:chOff x="457200" y="1378813"/>
            <a:chExt cx="776889" cy="621300"/>
          </a:xfrm>
        </p:grpSpPr>
        <p:sp>
          <p:nvSpPr>
            <p:cNvPr id="207" name="Google Shape;207;p4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08" name="Google Shape;208;p4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44"/>
          <p:cNvGrpSpPr/>
          <p:nvPr/>
        </p:nvGrpSpPr>
        <p:grpSpPr>
          <a:xfrm>
            <a:off x="457200" y="2000125"/>
            <a:ext cx="776889" cy="621300"/>
            <a:chOff x="457200" y="1378813"/>
            <a:chExt cx="776889" cy="621300"/>
          </a:xfrm>
        </p:grpSpPr>
        <p:sp>
          <p:nvSpPr>
            <p:cNvPr id="210" name="Google Shape;210;p4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11" name="Google Shape;211;p4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44"/>
          <p:cNvGrpSpPr/>
          <p:nvPr/>
        </p:nvGrpSpPr>
        <p:grpSpPr>
          <a:xfrm>
            <a:off x="457200" y="2692850"/>
            <a:ext cx="776889" cy="621300"/>
            <a:chOff x="457200" y="1378813"/>
            <a:chExt cx="776889" cy="621300"/>
          </a:xfrm>
        </p:grpSpPr>
        <p:sp>
          <p:nvSpPr>
            <p:cNvPr id="213" name="Google Shape;213;p4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14" name="Google Shape;214;p4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44"/>
          <p:cNvGrpSpPr/>
          <p:nvPr/>
        </p:nvGrpSpPr>
        <p:grpSpPr>
          <a:xfrm>
            <a:off x="457200" y="3390350"/>
            <a:ext cx="776889" cy="621300"/>
            <a:chOff x="457200" y="1378813"/>
            <a:chExt cx="776889" cy="621300"/>
          </a:xfrm>
        </p:grpSpPr>
        <p:sp>
          <p:nvSpPr>
            <p:cNvPr id="216" name="Google Shape;216;p4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17" name="Google Shape;217;p4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4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4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4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44"/>
          <p:cNvGrpSpPr/>
          <p:nvPr/>
        </p:nvGrpSpPr>
        <p:grpSpPr>
          <a:xfrm>
            <a:off x="469500" y="4083075"/>
            <a:ext cx="776889" cy="621300"/>
            <a:chOff x="457200" y="1378813"/>
            <a:chExt cx="776889" cy="621300"/>
          </a:xfrm>
        </p:grpSpPr>
        <p:sp>
          <p:nvSpPr>
            <p:cNvPr id="226" name="Google Shape;226;p4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27" name="Google Shape;227;p4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30" name="Shape 230"/>
        <p:cNvGrpSpPr/>
        <p:nvPr/>
      </p:nvGrpSpPr>
      <p:grpSpPr>
        <a:xfrm>
          <a:off x="0" y="0"/>
          <a:ext cx="0" cy="0"/>
          <a:chOff x="0" y="0"/>
          <a:chExt cx="0" cy="0"/>
        </a:xfrm>
      </p:grpSpPr>
      <p:sp>
        <p:nvSpPr>
          <p:cNvPr id="231" name="Google Shape;231;p4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34" name="Google Shape;234;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35" name="Google Shape;23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36" name="Google Shape;236;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7" name="Google Shape;23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45"/>
          <p:cNvGrpSpPr/>
          <p:nvPr/>
        </p:nvGrpSpPr>
        <p:grpSpPr>
          <a:xfrm>
            <a:off x="457200" y="1237825"/>
            <a:ext cx="776900" cy="486300"/>
            <a:chOff x="457200" y="1466425"/>
            <a:chExt cx="776900" cy="486300"/>
          </a:xfrm>
        </p:grpSpPr>
        <p:sp>
          <p:nvSpPr>
            <p:cNvPr id="239" name="Google Shape;239;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40" name="Google Shape;240;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4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4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45"/>
          <p:cNvGrpSpPr/>
          <p:nvPr/>
        </p:nvGrpSpPr>
        <p:grpSpPr>
          <a:xfrm>
            <a:off x="457200" y="1828900"/>
            <a:ext cx="776900" cy="486300"/>
            <a:chOff x="457200" y="1466425"/>
            <a:chExt cx="776900" cy="486300"/>
          </a:xfrm>
        </p:grpSpPr>
        <p:sp>
          <p:nvSpPr>
            <p:cNvPr id="244" name="Google Shape;244;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45" name="Google Shape;245;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4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45"/>
          <p:cNvGrpSpPr/>
          <p:nvPr/>
        </p:nvGrpSpPr>
        <p:grpSpPr>
          <a:xfrm>
            <a:off x="457200" y="2419975"/>
            <a:ext cx="776900" cy="486300"/>
            <a:chOff x="457200" y="1466425"/>
            <a:chExt cx="776900" cy="486300"/>
          </a:xfrm>
        </p:grpSpPr>
        <p:sp>
          <p:nvSpPr>
            <p:cNvPr id="248" name="Google Shape;24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49" name="Google Shape;24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4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5"/>
          <p:cNvGrpSpPr/>
          <p:nvPr/>
        </p:nvGrpSpPr>
        <p:grpSpPr>
          <a:xfrm>
            <a:off x="457200" y="3011050"/>
            <a:ext cx="776900" cy="486300"/>
            <a:chOff x="457200" y="1466425"/>
            <a:chExt cx="776900" cy="486300"/>
          </a:xfrm>
        </p:grpSpPr>
        <p:sp>
          <p:nvSpPr>
            <p:cNvPr id="252" name="Google Shape;252;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53" name="Google Shape;253;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4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45"/>
          <p:cNvGrpSpPr/>
          <p:nvPr/>
        </p:nvGrpSpPr>
        <p:grpSpPr>
          <a:xfrm>
            <a:off x="457200" y="3602137"/>
            <a:ext cx="776900" cy="486300"/>
            <a:chOff x="457200" y="1466425"/>
            <a:chExt cx="776900" cy="486300"/>
          </a:xfrm>
        </p:grpSpPr>
        <p:sp>
          <p:nvSpPr>
            <p:cNvPr id="256" name="Google Shape;256;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57" name="Google Shape;257;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4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45"/>
          <p:cNvGrpSpPr/>
          <p:nvPr/>
        </p:nvGrpSpPr>
        <p:grpSpPr>
          <a:xfrm>
            <a:off x="457200" y="4193262"/>
            <a:ext cx="776900" cy="486300"/>
            <a:chOff x="457200" y="1466425"/>
            <a:chExt cx="776900" cy="486300"/>
          </a:xfrm>
        </p:grpSpPr>
        <p:sp>
          <p:nvSpPr>
            <p:cNvPr id="260" name="Google Shape;260;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61" name="Google Shape;261;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4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4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4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4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67" name="Shape 267"/>
        <p:cNvGrpSpPr/>
        <p:nvPr/>
      </p:nvGrpSpPr>
      <p:grpSpPr>
        <a:xfrm>
          <a:off x="0" y="0"/>
          <a:ext cx="0" cy="0"/>
          <a:chOff x="0" y="0"/>
          <a:chExt cx="0" cy="0"/>
        </a:xfrm>
      </p:grpSpPr>
      <p:sp>
        <p:nvSpPr>
          <p:cNvPr id="268" name="Google Shape;268;p4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2" name="Google Shape;27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73" name="Google Shape;273;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4" name="Google Shape;27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5" name="Google Shape;275;p46"/>
          <p:cNvGrpSpPr/>
          <p:nvPr/>
        </p:nvGrpSpPr>
        <p:grpSpPr>
          <a:xfrm>
            <a:off x="457200" y="1237825"/>
            <a:ext cx="776900" cy="486300"/>
            <a:chOff x="457200" y="1466425"/>
            <a:chExt cx="776900" cy="486300"/>
          </a:xfrm>
        </p:grpSpPr>
        <p:sp>
          <p:nvSpPr>
            <p:cNvPr id="276" name="Google Shape;276;p4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77" name="Google Shape;277;p4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4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4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46"/>
          <p:cNvGrpSpPr/>
          <p:nvPr/>
        </p:nvGrpSpPr>
        <p:grpSpPr>
          <a:xfrm>
            <a:off x="457200" y="1828900"/>
            <a:ext cx="776900" cy="486300"/>
            <a:chOff x="457200" y="1466425"/>
            <a:chExt cx="776900" cy="486300"/>
          </a:xfrm>
        </p:grpSpPr>
        <p:sp>
          <p:nvSpPr>
            <p:cNvPr id="281" name="Google Shape;281;p4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2" name="Google Shape;282;p4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4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46"/>
          <p:cNvGrpSpPr/>
          <p:nvPr/>
        </p:nvGrpSpPr>
        <p:grpSpPr>
          <a:xfrm>
            <a:off x="457200" y="2419975"/>
            <a:ext cx="776900" cy="486300"/>
            <a:chOff x="457200" y="1466425"/>
            <a:chExt cx="776900" cy="486300"/>
          </a:xfrm>
        </p:grpSpPr>
        <p:sp>
          <p:nvSpPr>
            <p:cNvPr id="285" name="Google Shape;285;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6" name="Google Shape;286;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4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46"/>
          <p:cNvGrpSpPr/>
          <p:nvPr/>
        </p:nvGrpSpPr>
        <p:grpSpPr>
          <a:xfrm>
            <a:off x="457200" y="3011050"/>
            <a:ext cx="776900" cy="486300"/>
            <a:chOff x="457200" y="1466425"/>
            <a:chExt cx="776900" cy="486300"/>
          </a:xfrm>
        </p:grpSpPr>
        <p:sp>
          <p:nvSpPr>
            <p:cNvPr id="289" name="Google Shape;289;p4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0" name="Google Shape;290;p4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4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46"/>
          <p:cNvGrpSpPr/>
          <p:nvPr/>
        </p:nvGrpSpPr>
        <p:grpSpPr>
          <a:xfrm>
            <a:off x="457200" y="3602137"/>
            <a:ext cx="776900" cy="486300"/>
            <a:chOff x="457200" y="1466425"/>
            <a:chExt cx="776900" cy="486300"/>
          </a:xfrm>
        </p:grpSpPr>
        <p:sp>
          <p:nvSpPr>
            <p:cNvPr id="293" name="Google Shape;293;p4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94" name="Google Shape;294;p4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4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46"/>
          <p:cNvGrpSpPr/>
          <p:nvPr/>
        </p:nvGrpSpPr>
        <p:grpSpPr>
          <a:xfrm>
            <a:off x="457200" y="4193262"/>
            <a:ext cx="776900" cy="486300"/>
            <a:chOff x="457200" y="1466425"/>
            <a:chExt cx="776900" cy="486300"/>
          </a:xfrm>
        </p:grpSpPr>
        <p:sp>
          <p:nvSpPr>
            <p:cNvPr id="297" name="Google Shape;297;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98" name="Google Shape;298;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4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4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4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04" name="Shape 304"/>
        <p:cNvGrpSpPr/>
        <p:nvPr/>
      </p:nvGrpSpPr>
      <p:grpSpPr>
        <a:xfrm>
          <a:off x="0" y="0"/>
          <a:ext cx="0" cy="0"/>
          <a:chOff x="0" y="0"/>
          <a:chExt cx="0" cy="0"/>
        </a:xfrm>
      </p:grpSpPr>
      <p:sp>
        <p:nvSpPr>
          <p:cNvPr id="305" name="Google Shape;305;p4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08" name="Google Shape;308;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09" name="Google Shape;30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0" name="Google Shape;310;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1" name="Google Shape;311;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47"/>
          <p:cNvGrpSpPr/>
          <p:nvPr/>
        </p:nvGrpSpPr>
        <p:grpSpPr>
          <a:xfrm>
            <a:off x="457222" y="1149803"/>
            <a:ext cx="713194" cy="446423"/>
            <a:chOff x="457200" y="1466425"/>
            <a:chExt cx="776900" cy="486300"/>
          </a:xfrm>
        </p:grpSpPr>
        <p:sp>
          <p:nvSpPr>
            <p:cNvPr id="313" name="Google Shape;313;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14" name="Google Shape;314;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4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4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47"/>
          <p:cNvGrpSpPr/>
          <p:nvPr/>
        </p:nvGrpSpPr>
        <p:grpSpPr>
          <a:xfrm>
            <a:off x="457222" y="1672428"/>
            <a:ext cx="713194" cy="446423"/>
            <a:chOff x="457200" y="1466425"/>
            <a:chExt cx="776900" cy="486300"/>
          </a:xfrm>
        </p:grpSpPr>
        <p:sp>
          <p:nvSpPr>
            <p:cNvPr id="318" name="Google Shape;318;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19" name="Google Shape;319;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4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4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47"/>
          <p:cNvGrpSpPr/>
          <p:nvPr/>
        </p:nvGrpSpPr>
        <p:grpSpPr>
          <a:xfrm>
            <a:off x="457197" y="2195578"/>
            <a:ext cx="713194" cy="446423"/>
            <a:chOff x="457200" y="1466425"/>
            <a:chExt cx="776900" cy="486300"/>
          </a:xfrm>
        </p:grpSpPr>
        <p:sp>
          <p:nvSpPr>
            <p:cNvPr id="323" name="Google Shape;323;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24" name="Google Shape;324;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4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47"/>
          <p:cNvGrpSpPr/>
          <p:nvPr/>
        </p:nvGrpSpPr>
        <p:grpSpPr>
          <a:xfrm>
            <a:off x="457197" y="2718203"/>
            <a:ext cx="713194" cy="446423"/>
            <a:chOff x="457200" y="1466425"/>
            <a:chExt cx="776900" cy="486300"/>
          </a:xfrm>
        </p:grpSpPr>
        <p:sp>
          <p:nvSpPr>
            <p:cNvPr id="328" name="Google Shape;328;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29" name="Google Shape;329;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4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4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47"/>
          <p:cNvGrpSpPr/>
          <p:nvPr/>
        </p:nvGrpSpPr>
        <p:grpSpPr>
          <a:xfrm>
            <a:off x="457222" y="3240828"/>
            <a:ext cx="713194" cy="446423"/>
            <a:chOff x="457200" y="1466425"/>
            <a:chExt cx="776900" cy="486300"/>
          </a:xfrm>
        </p:grpSpPr>
        <p:sp>
          <p:nvSpPr>
            <p:cNvPr id="333" name="Google Shape;333;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34" name="Google Shape;334;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4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4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47"/>
          <p:cNvGrpSpPr/>
          <p:nvPr/>
        </p:nvGrpSpPr>
        <p:grpSpPr>
          <a:xfrm>
            <a:off x="457222" y="3763453"/>
            <a:ext cx="713194" cy="446423"/>
            <a:chOff x="457200" y="1466425"/>
            <a:chExt cx="776900" cy="486300"/>
          </a:xfrm>
        </p:grpSpPr>
        <p:sp>
          <p:nvSpPr>
            <p:cNvPr id="338" name="Google Shape;338;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39" name="Google Shape;339;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4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4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47"/>
          <p:cNvGrpSpPr/>
          <p:nvPr/>
        </p:nvGrpSpPr>
        <p:grpSpPr>
          <a:xfrm>
            <a:off x="457222" y="4311603"/>
            <a:ext cx="713194" cy="446423"/>
            <a:chOff x="457200" y="1466425"/>
            <a:chExt cx="776900" cy="486300"/>
          </a:xfrm>
        </p:grpSpPr>
        <p:sp>
          <p:nvSpPr>
            <p:cNvPr id="343" name="Google Shape;343;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44" name="Google Shape;344;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4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46" name="Shape 346"/>
        <p:cNvGrpSpPr/>
        <p:nvPr/>
      </p:nvGrpSpPr>
      <p:grpSpPr>
        <a:xfrm>
          <a:off x="0" y="0"/>
          <a:ext cx="0" cy="0"/>
          <a:chOff x="0" y="0"/>
          <a:chExt cx="0" cy="0"/>
        </a:xfrm>
      </p:grpSpPr>
      <p:sp>
        <p:nvSpPr>
          <p:cNvPr id="347" name="Google Shape;347;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9" name="Google Shape;349;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0" name="Google Shape;350;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51" name="Google Shape;351;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2" name="Google Shape;352;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Google Shape;353;p4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48"/>
          <p:cNvGrpSpPr/>
          <p:nvPr/>
        </p:nvGrpSpPr>
        <p:grpSpPr>
          <a:xfrm>
            <a:off x="457427" y="3873038"/>
            <a:ext cx="602564" cy="377174"/>
            <a:chOff x="457200" y="1466425"/>
            <a:chExt cx="776900" cy="486300"/>
          </a:xfrm>
        </p:grpSpPr>
        <p:sp>
          <p:nvSpPr>
            <p:cNvPr id="355" name="Google Shape;355;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356" name="Google Shape;356;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4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4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48"/>
          <p:cNvGrpSpPr/>
          <p:nvPr/>
        </p:nvGrpSpPr>
        <p:grpSpPr>
          <a:xfrm>
            <a:off x="457315" y="4311142"/>
            <a:ext cx="602564" cy="377174"/>
            <a:chOff x="457200" y="1466425"/>
            <a:chExt cx="776900" cy="486300"/>
          </a:xfrm>
        </p:grpSpPr>
        <p:sp>
          <p:nvSpPr>
            <p:cNvPr id="360" name="Google Shape;360;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361" name="Google Shape;361;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4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4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48"/>
          <p:cNvGrpSpPr/>
          <p:nvPr/>
        </p:nvGrpSpPr>
        <p:grpSpPr>
          <a:xfrm>
            <a:off x="457377" y="2996663"/>
            <a:ext cx="602564" cy="377174"/>
            <a:chOff x="457200" y="1466425"/>
            <a:chExt cx="776900" cy="486300"/>
          </a:xfrm>
        </p:grpSpPr>
        <p:sp>
          <p:nvSpPr>
            <p:cNvPr id="365" name="Google Shape;365;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366" name="Google Shape;366;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4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4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48"/>
          <p:cNvGrpSpPr/>
          <p:nvPr/>
        </p:nvGrpSpPr>
        <p:grpSpPr>
          <a:xfrm>
            <a:off x="457265" y="3434767"/>
            <a:ext cx="602564" cy="377174"/>
            <a:chOff x="457200" y="1466425"/>
            <a:chExt cx="776900" cy="486300"/>
          </a:xfrm>
        </p:grpSpPr>
        <p:sp>
          <p:nvSpPr>
            <p:cNvPr id="370" name="Google Shape;370;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371" name="Google Shape;371;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4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4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48"/>
          <p:cNvGrpSpPr/>
          <p:nvPr/>
        </p:nvGrpSpPr>
        <p:grpSpPr>
          <a:xfrm>
            <a:off x="457402" y="2135288"/>
            <a:ext cx="602564" cy="377174"/>
            <a:chOff x="457200" y="1466425"/>
            <a:chExt cx="776900" cy="486300"/>
          </a:xfrm>
        </p:grpSpPr>
        <p:sp>
          <p:nvSpPr>
            <p:cNvPr id="375" name="Google Shape;375;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376" name="Google Shape;376;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4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4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48"/>
          <p:cNvGrpSpPr/>
          <p:nvPr/>
        </p:nvGrpSpPr>
        <p:grpSpPr>
          <a:xfrm>
            <a:off x="457290" y="2573392"/>
            <a:ext cx="602564" cy="377174"/>
            <a:chOff x="457200" y="1466425"/>
            <a:chExt cx="776900" cy="486300"/>
          </a:xfrm>
        </p:grpSpPr>
        <p:sp>
          <p:nvSpPr>
            <p:cNvPr id="380" name="Google Shape;380;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381" name="Google Shape;381;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4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4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48"/>
          <p:cNvGrpSpPr/>
          <p:nvPr/>
        </p:nvGrpSpPr>
        <p:grpSpPr>
          <a:xfrm>
            <a:off x="457352" y="1258913"/>
            <a:ext cx="602564" cy="377174"/>
            <a:chOff x="457200" y="1466425"/>
            <a:chExt cx="776900" cy="486300"/>
          </a:xfrm>
        </p:grpSpPr>
        <p:sp>
          <p:nvSpPr>
            <p:cNvPr id="385" name="Google Shape;385;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386" name="Google Shape;386;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4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4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48"/>
          <p:cNvGrpSpPr/>
          <p:nvPr/>
        </p:nvGrpSpPr>
        <p:grpSpPr>
          <a:xfrm>
            <a:off x="457240" y="1697017"/>
            <a:ext cx="602564" cy="377174"/>
            <a:chOff x="457200" y="1466425"/>
            <a:chExt cx="776900" cy="486300"/>
          </a:xfrm>
        </p:grpSpPr>
        <p:sp>
          <p:nvSpPr>
            <p:cNvPr id="390" name="Google Shape;390;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391" name="Google Shape;391;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4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93" name="Shape 393"/>
        <p:cNvGrpSpPr/>
        <p:nvPr/>
      </p:nvGrpSpPr>
      <p:grpSpPr>
        <a:xfrm>
          <a:off x="0" y="0"/>
          <a:ext cx="0" cy="0"/>
          <a:chOff x="0" y="0"/>
          <a:chExt cx="0" cy="0"/>
        </a:xfrm>
      </p:grpSpPr>
      <p:sp>
        <p:nvSpPr>
          <p:cNvPr id="394" name="Google Shape;39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6" name="Google Shape;396;p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7" name="Google Shape;397;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98" name="Google Shape;398;p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9" name="Google Shape;399;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p4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 name="Google Shape;401;p49"/>
          <p:cNvGrpSpPr/>
          <p:nvPr/>
        </p:nvGrpSpPr>
        <p:grpSpPr>
          <a:xfrm>
            <a:off x="457427" y="3873038"/>
            <a:ext cx="602564" cy="377174"/>
            <a:chOff x="457200" y="1466425"/>
            <a:chExt cx="776900" cy="486300"/>
          </a:xfrm>
        </p:grpSpPr>
        <p:sp>
          <p:nvSpPr>
            <p:cNvPr id="402" name="Google Shape;402;p4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3" name="Google Shape;403;p4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4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4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49"/>
          <p:cNvGrpSpPr/>
          <p:nvPr/>
        </p:nvGrpSpPr>
        <p:grpSpPr>
          <a:xfrm>
            <a:off x="457315" y="4311142"/>
            <a:ext cx="602564" cy="377174"/>
            <a:chOff x="457200" y="1466425"/>
            <a:chExt cx="776900" cy="486300"/>
          </a:xfrm>
        </p:grpSpPr>
        <p:sp>
          <p:nvSpPr>
            <p:cNvPr id="407" name="Google Shape;407;p4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8" name="Google Shape;408;p4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4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4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49"/>
          <p:cNvGrpSpPr/>
          <p:nvPr/>
        </p:nvGrpSpPr>
        <p:grpSpPr>
          <a:xfrm>
            <a:off x="457377" y="2996663"/>
            <a:ext cx="602564" cy="377174"/>
            <a:chOff x="457200" y="1466425"/>
            <a:chExt cx="776900" cy="486300"/>
          </a:xfrm>
        </p:grpSpPr>
        <p:sp>
          <p:nvSpPr>
            <p:cNvPr id="412" name="Google Shape;412;p4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3" name="Google Shape;413;p4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4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4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49"/>
          <p:cNvGrpSpPr/>
          <p:nvPr/>
        </p:nvGrpSpPr>
        <p:grpSpPr>
          <a:xfrm>
            <a:off x="457265" y="3434767"/>
            <a:ext cx="602564" cy="377174"/>
            <a:chOff x="457200" y="1466425"/>
            <a:chExt cx="776900" cy="486300"/>
          </a:xfrm>
        </p:grpSpPr>
        <p:sp>
          <p:nvSpPr>
            <p:cNvPr id="417" name="Google Shape;417;p4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8" name="Google Shape;418;p4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4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4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49"/>
          <p:cNvGrpSpPr/>
          <p:nvPr/>
        </p:nvGrpSpPr>
        <p:grpSpPr>
          <a:xfrm>
            <a:off x="457402" y="2135288"/>
            <a:ext cx="602564" cy="377174"/>
            <a:chOff x="457200" y="1466425"/>
            <a:chExt cx="776900" cy="486300"/>
          </a:xfrm>
        </p:grpSpPr>
        <p:sp>
          <p:nvSpPr>
            <p:cNvPr id="422" name="Google Shape;422;p4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3" name="Google Shape;423;p4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4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4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49"/>
          <p:cNvGrpSpPr/>
          <p:nvPr/>
        </p:nvGrpSpPr>
        <p:grpSpPr>
          <a:xfrm>
            <a:off x="457290" y="2573392"/>
            <a:ext cx="602564" cy="377174"/>
            <a:chOff x="457200" y="1466425"/>
            <a:chExt cx="776900" cy="486300"/>
          </a:xfrm>
        </p:grpSpPr>
        <p:sp>
          <p:nvSpPr>
            <p:cNvPr id="427" name="Google Shape;427;p4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8" name="Google Shape;428;p4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4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4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49"/>
          <p:cNvGrpSpPr/>
          <p:nvPr/>
        </p:nvGrpSpPr>
        <p:grpSpPr>
          <a:xfrm>
            <a:off x="457352" y="1258913"/>
            <a:ext cx="602564" cy="377174"/>
            <a:chOff x="457200" y="1466425"/>
            <a:chExt cx="776900" cy="486300"/>
          </a:xfrm>
        </p:grpSpPr>
        <p:sp>
          <p:nvSpPr>
            <p:cNvPr id="432" name="Google Shape;432;p4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3" name="Google Shape;433;p4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4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4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49"/>
          <p:cNvGrpSpPr/>
          <p:nvPr/>
        </p:nvGrpSpPr>
        <p:grpSpPr>
          <a:xfrm>
            <a:off x="457240" y="1697017"/>
            <a:ext cx="602564" cy="377174"/>
            <a:chOff x="457200" y="1466425"/>
            <a:chExt cx="776900" cy="486300"/>
          </a:xfrm>
        </p:grpSpPr>
        <p:sp>
          <p:nvSpPr>
            <p:cNvPr id="437" name="Google Shape;437;p4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8" name="Google Shape;438;p4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4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40" name="Shape 440"/>
        <p:cNvGrpSpPr/>
        <p:nvPr/>
      </p:nvGrpSpPr>
      <p:grpSpPr>
        <a:xfrm>
          <a:off x="0" y="0"/>
          <a:ext cx="0" cy="0"/>
          <a:chOff x="0" y="0"/>
          <a:chExt cx="0" cy="0"/>
        </a:xfrm>
      </p:grpSpPr>
      <p:sp>
        <p:nvSpPr>
          <p:cNvPr id="441" name="Google Shape;441;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3" name="Google Shape;443;p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4" name="Google Shape;444;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45" name="Google Shape;445;p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6" name="Google Shape;446;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47" name="Google Shape;447;p50"/>
          <p:cNvGrpSpPr/>
          <p:nvPr/>
        </p:nvGrpSpPr>
        <p:grpSpPr>
          <a:xfrm>
            <a:off x="457181" y="1345103"/>
            <a:ext cx="533372" cy="533480"/>
            <a:chOff x="457200" y="1378813"/>
            <a:chExt cx="695400" cy="695450"/>
          </a:xfrm>
        </p:grpSpPr>
        <p:sp>
          <p:nvSpPr>
            <p:cNvPr id="448" name="Google Shape;448;p5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49" name="Google Shape;449;p5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5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2" name="Google Shape;452;p50"/>
          <p:cNvGrpSpPr/>
          <p:nvPr/>
        </p:nvGrpSpPr>
        <p:grpSpPr>
          <a:xfrm>
            <a:off x="3305156" y="1345103"/>
            <a:ext cx="533372" cy="533480"/>
            <a:chOff x="457200" y="1378813"/>
            <a:chExt cx="695400" cy="695450"/>
          </a:xfrm>
        </p:grpSpPr>
        <p:sp>
          <p:nvSpPr>
            <p:cNvPr id="453" name="Google Shape;453;p5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454" name="Google Shape;454;p5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50"/>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0"/>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7" name="Google Shape;457;p50"/>
          <p:cNvGrpSpPr/>
          <p:nvPr/>
        </p:nvGrpSpPr>
        <p:grpSpPr>
          <a:xfrm>
            <a:off x="6134081" y="1345853"/>
            <a:ext cx="533372" cy="533480"/>
            <a:chOff x="457200" y="1378813"/>
            <a:chExt cx="695400" cy="695450"/>
          </a:xfrm>
        </p:grpSpPr>
        <p:sp>
          <p:nvSpPr>
            <p:cNvPr id="458" name="Google Shape;458;p5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459" name="Google Shape;459;p5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5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2" name="Shape 462"/>
        <p:cNvGrpSpPr/>
        <p:nvPr/>
      </p:nvGrpSpPr>
      <p:grpSpPr>
        <a:xfrm>
          <a:off x="0" y="0"/>
          <a:ext cx="0" cy="0"/>
          <a:chOff x="0" y="0"/>
          <a:chExt cx="0" cy="0"/>
        </a:xfrm>
      </p:grpSpPr>
      <p:sp>
        <p:nvSpPr>
          <p:cNvPr id="463" name="Google Shape;463;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65" name="Google Shape;465;p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66" name="Google Shape;466;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67" name="Google Shape;467;p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68" name="Google Shape;46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5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470" name="Google Shape;470;p5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475" name="Google Shape;475;p5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476" name="Google Shape;476;p5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481" name="Google Shape;481;p5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482" name="Google Shape;482;p5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5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5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5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5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9" name="Shape 489"/>
        <p:cNvGrpSpPr/>
        <p:nvPr/>
      </p:nvGrpSpPr>
      <p:grpSpPr>
        <a:xfrm>
          <a:off x="0" y="0"/>
          <a:ext cx="0" cy="0"/>
          <a:chOff x="0" y="0"/>
          <a:chExt cx="0" cy="0"/>
        </a:xfrm>
      </p:grpSpPr>
      <p:sp>
        <p:nvSpPr>
          <p:cNvPr id="490" name="Google Shape;490;p5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3" name="Google Shape;493;p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4" name="Google Shape;494;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5" name="Google Shape;495;p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6" name="Google Shape;496;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5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5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5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5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4" name="Google Shape;504;p5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5" name="Google Shape;505;p52"/>
          <p:cNvPicPr preferRelativeResize="0"/>
          <p:nvPr/>
        </p:nvPicPr>
        <p:blipFill rotWithShape="1">
          <a:blip r:embed="rId3">
            <a:alphaModFix/>
          </a:blip>
          <a:srcRect b="236" l="0" r="0" t="227"/>
          <a:stretch/>
        </p:blipFill>
        <p:spPr>
          <a:xfrm>
            <a:off x="429768" y="2227098"/>
            <a:ext cx="785566" cy="606900"/>
          </a:xfrm>
          <a:prstGeom prst="rect">
            <a:avLst/>
          </a:prstGeom>
          <a:noFill/>
          <a:ln>
            <a:noFill/>
          </a:ln>
        </p:spPr>
      </p:pic>
      <p:pic>
        <p:nvPicPr>
          <p:cNvPr id="506" name="Google Shape;506;p52"/>
          <p:cNvPicPr preferRelativeResize="0"/>
          <p:nvPr/>
        </p:nvPicPr>
        <p:blipFill rotWithShape="1">
          <a:blip r:embed="rId3">
            <a:alphaModFix/>
          </a:blip>
          <a:srcRect b="236" l="0" r="0" t="227"/>
          <a:stretch/>
        </p:blipFill>
        <p:spPr>
          <a:xfrm>
            <a:off x="432306" y="3916573"/>
            <a:ext cx="785566" cy="606900"/>
          </a:xfrm>
          <a:prstGeom prst="rect">
            <a:avLst/>
          </a:prstGeom>
          <a:noFill/>
          <a:ln>
            <a:noFill/>
          </a:ln>
        </p:spPr>
      </p:pic>
      <p:pic>
        <p:nvPicPr>
          <p:cNvPr id="507" name="Google Shape;507;p5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8" name="Shape 508"/>
        <p:cNvGrpSpPr/>
        <p:nvPr/>
      </p:nvGrpSpPr>
      <p:grpSpPr>
        <a:xfrm>
          <a:off x="0" y="0"/>
          <a:ext cx="0" cy="0"/>
          <a:chOff x="0" y="0"/>
          <a:chExt cx="0" cy="0"/>
        </a:xfrm>
      </p:grpSpPr>
      <p:sp>
        <p:nvSpPr>
          <p:cNvPr id="509" name="Google Shape;509;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2" name="Google Shape;512;p5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14" name="Google Shape;514;p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5" name="Google Shape;515;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3" name="Google Shape;523;p5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4" name="Google Shape;524;p53"/>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5" name="Google Shape;525;p53"/>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6" name="Google Shape;526;p5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 name="Shape 20"/>
        <p:cNvGrpSpPr/>
        <p:nvPr/>
      </p:nvGrpSpPr>
      <p:grpSpPr>
        <a:xfrm>
          <a:off x="0" y="0"/>
          <a:ext cx="0" cy="0"/>
          <a:chOff x="0" y="0"/>
          <a:chExt cx="0" cy="0"/>
        </a:xfrm>
      </p:grpSpPr>
      <p:pic>
        <p:nvPicPr>
          <p:cNvPr id="21" name="Google Shape;21;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 name="Google Shape;22;p2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27"/>
          <p:cNvSpPr txBox="1"/>
          <p:nvPr>
            <p:ph idx="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7" name="Shape 527"/>
        <p:cNvGrpSpPr/>
        <p:nvPr/>
      </p:nvGrpSpPr>
      <p:grpSpPr>
        <a:xfrm>
          <a:off x="0" y="0"/>
          <a:ext cx="0" cy="0"/>
          <a:chOff x="0" y="0"/>
          <a:chExt cx="0" cy="0"/>
        </a:xfrm>
      </p:grpSpPr>
      <p:sp>
        <p:nvSpPr>
          <p:cNvPr id="528" name="Google Shape;528;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1" name="Google Shape;531;p5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2" name="Google Shape;532;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33" name="Google Shape;533;p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4" name="Google Shape;534;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6" name="Google Shape;536;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2" name="Google Shape;542;p5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3" name="Google Shape;543;p54"/>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44" name="Google Shape;544;p54"/>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5" name="Google Shape;545;p54"/>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6" name="Shape 546"/>
        <p:cNvGrpSpPr/>
        <p:nvPr/>
      </p:nvGrpSpPr>
      <p:grpSpPr>
        <a:xfrm>
          <a:off x="0" y="0"/>
          <a:ext cx="0" cy="0"/>
          <a:chOff x="0" y="0"/>
          <a:chExt cx="0" cy="0"/>
        </a:xfrm>
      </p:grpSpPr>
      <p:sp>
        <p:nvSpPr>
          <p:cNvPr id="547" name="Google Shape;54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0" name="Google Shape;550;p5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1" name="Google Shape;551;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52" name="Google Shape;552;p5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3" name="Google Shape;5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5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5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5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1" name="Google Shape;561;p55"/>
          <p:cNvPicPr preferRelativeResize="0"/>
          <p:nvPr/>
        </p:nvPicPr>
        <p:blipFill rotWithShape="1">
          <a:blip r:embed="rId2">
            <a:alphaModFix/>
          </a:blip>
          <a:srcRect b="463" l="0" r="0" t="475"/>
          <a:stretch/>
        </p:blipFill>
        <p:spPr>
          <a:xfrm>
            <a:off x="429768" y="1402811"/>
            <a:ext cx="785567" cy="606900"/>
          </a:xfrm>
          <a:prstGeom prst="rect">
            <a:avLst/>
          </a:prstGeom>
          <a:noFill/>
          <a:ln>
            <a:noFill/>
          </a:ln>
        </p:spPr>
      </p:pic>
      <p:pic>
        <p:nvPicPr>
          <p:cNvPr id="562" name="Google Shape;562;p55"/>
          <p:cNvPicPr preferRelativeResize="0"/>
          <p:nvPr/>
        </p:nvPicPr>
        <p:blipFill rotWithShape="1">
          <a:blip r:embed="rId2">
            <a:alphaModFix/>
          </a:blip>
          <a:srcRect b="463" l="0" r="0" t="475"/>
          <a:stretch/>
        </p:blipFill>
        <p:spPr>
          <a:xfrm>
            <a:off x="429768" y="2227098"/>
            <a:ext cx="785566" cy="606900"/>
          </a:xfrm>
          <a:prstGeom prst="rect">
            <a:avLst/>
          </a:prstGeom>
          <a:noFill/>
          <a:ln>
            <a:noFill/>
          </a:ln>
        </p:spPr>
      </p:pic>
      <p:pic>
        <p:nvPicPr>
          <p:cNvPr id="563" name="Google Shape;563;p55"/>
          <p:cNvPicPr preferRelativeResize="0"/>
          <p:nvPr/>
        </p:nvPicPr>
        <p:blipFill rotWithShape="1">
          <a:blip r:embed="rId2">
            <a:alphaModFix/>
          </a:blip>
          <a:srcRect b="463" l="0" r="0" t="475"/>
          <a:stretch/>
        </p:blipFill>
        <p:spPr>
          <a:xfrm>
            <a:off x="429768" y="3056198"/>
            <a:ext cx="785566" cy="606900"/>
          </a:xfrm>
          <a:prstGeom prst="rect">
            <a:avLst/>
          </a:prstGeom>
          <a:noFill/>
          <a:ln>
            <a:noFill/>
          </a:ln>
        </p:spPr>
      </p:pic>
      <p:pic>
        <p:nvPicPr>
          <p:cNvPr id="564" name="Google Shape;564;p55"/>
          <p:cNvPicPr preferRelativeResize="0"/>
          <p:nvPr/>
        </p:nvPicPr>
        <p:blipFill rotWithShape="1">
          <a:blip r:embed="rId2">
            <a:alphaModFix/>
          </a:blip>
          <a:srcRect b="463"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5" name="Shape 565"/>
        <p:cNvGrpSpPr/>
        <p:nvPr/>
      </p:nvGrpSpPr>
      <p:grpSpPr>
        <a:xfrm>
          <a:off x="0" y="0"/>
          <a:ext cx="0" cy="0"/>
          <a:chOff x="0" y="0"/>
          <a:chExt cx="0" cy="0"/>
        </a:xfrm>
      </p:grpSpPr>
      <p:sp>
        <p:nvSpPr>
          <p:cNvPr id="566" name="Google Shape;566;p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9" name="Google Shape;569;p5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0" name="Google Shape;5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71" name="Google Shape;571;p5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2" name="Google Shape;572;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5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5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5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5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3" name="Google Shape;583;p56"/>
          <p:cNvPicPr preferRelativeResize="0"/>
          <p:nvPr/>
        </p:nvPicPr>
        <p:blipFill rotWithShape="1">
          <a:blip r:embed="rId3">
            <a:alphaModFix/>
          </a:blip>
          <a:srcRect b="236" l="0" r="0" t="227"/>
          <a:stretch/>
        </p:blipFill>
        <p:spPr>
          <a:xfrm>
            <a:off x="429768" y="2010348"/>
            <a:ext cx="785566" cy="606900"/>
          </a:xfrm>
          <a:prstGeom prst="rect">
            <a:avLst/>
          </a:prstGeom>
          <a:noFill/>
          <a:ln>
            <a:noFill/>
          </a:ln>
        </p:spPr>
      </p:pic>
      <p:pic>
        <p:nvPicPr>
          <p:cNvPr id="584" name="Google Shape;584;p56"/>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5" name="Google Shape;585;p56"/>
          <p:cNvPicPr preferRelativeResize="0"/>
          <p:nvPr/>
        </p:nvPicPr>
        <p:blipFill rotWithShape="1">
          <a:blip r:embed="rId3">
            <a:alphaModFix/>
          </a:blip>
          <a:srcRect b="236" l="0" r="0" t="227"/>
          <a:stretch/>
        </p:blipFill>
        <p:spPr>
          <a:xfrm>
            <a:off x="429768" y="3392773"/>
            <a:ext cx="785566" cy="606900"/>
          </a:xfrm>
          <a:prstGeom prst="rect">
            <a:avLst/>
          </a:prstGeom>
          <a:noFill/>
          <a:ln>
            <a:noFill/>
          </a:ln>
        </p:spPr>
      </p:pic>
      <p:pic>
        <p:nvPicPr>
          <p:cNvPr id="586" name="Google Shape;586;p56"/>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7" name="Shape 587"/>
        <p:cNvGrpSpPr/>
        <p:nvPr/>
      </p:nvGrpSpPr>
      <p:grpSpPr>
        <a:xfrm>
          <a:off x="0" y="0"/>
          <a:ext cx="0" cy="0"/>
          <a:chOff x="0" y="0"/>
          <a:chExt cx="0" cy="0"/>
        </a:xfrm>
      </p:grpSpPr>
      <p:sp>
        <p:nvSpPr>
          <p:cNvPr id="588" name="Google Shape;588;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1" name="Google Shape;591;p5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2" name="Google Shape;592;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3" name="Google Shape;593;p5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4" name="Google Shape;594;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4" name="Google Shape;604;p5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57"/>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6" name="Google Shape;606;p5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7" name="Google Shape;607;p57"/>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8" name="Google Shape;608;p5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9" name="Shape 609"/>
        <p:cNvGrpSpPr/>
        <p:nvPr/>
      </p:nvGrpSpPr>
      <p:grpSpPr>
        <a:xfrm>
          <a:off x="0" y="0"/>
          <a:ext cx="0" cy="0"/>
          <a:chOff x="0" y="0"/>
          <a:chExt cx="0" cy="0"/>
        </a:xfrm>
      </p:grpSpPr>
      <p:sp>
        <p:nvSpPr>
          <p:cNvPr id="610" name="Google Shape;610;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3" name="Google Shape;613;p5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4" name="Google Shape;614;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15" name="Google Shape;615;p5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6" name="Google Shape;616;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6" name="Google Shape;626;p5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7" name="Google Shape;627;p58"/>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8" name="Google Shape;628;p58"/>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9" name="Google Shape;629;p58"/>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30" name="Google Shape;630;p58"/>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1" name="Shape 631"/>
        <p:cNvGrpSpPr/>
        <p:nvPr/>
      </p:nvGrpSpPr>
      <p:grpSpPr>
        <a:xfrm>
          <a:off x="0" y="0"/>
          <a:ext cx="0" cy="0"/>
          <a:chOff x="0" y="0"/>
          <a:chExt cx="0" cy="0"/>
        </a:xfrm>
      </p:grpSpPr>
      <p:sp>
        <p:nvSpPr>
          <p:cNvPr id="632" name="Google Shape;632;p5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5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37" name="Google Shape;637;p5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5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5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5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5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5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59"/>
          <p:cNvPicPr preferRelativeResize="0"/>
          <p:nvPr/>
        </p:nvPicPr>
        <p:blipFill rotWithShape="1">
          <a:blip r:embed="rId2">
            <a:alphaModFix/>
          </a:blip>
          <a:srcRect b="463" l="0" r="0" t="475"/>
          <a:stretch/>
        </p:blipFill>
        <p:spPr>
          <a:xfrm>
            <a:off x="429768" y="1314036"/>
            <a:ext cx="785567" cy="606900"/>
          </a:xfrm>
          <a:prstGeom prst="rect">
            <a:avLst/>
          </a:prstGeom>
          <a:noFill/>
          <a:ln>
            <a:noFill/>
          </a:ln>
        </p:spPr>
      </p:pic>
      <p:pic>
        <p:nvPicPr>
          <p:cNvPr id="649" name="Google Shape;649;p59"/>
          <p:cNvPicPr preferRelativeResize="0"/>
          <p:nvPr/>
        </p:nvPicPr>
        <p:blipFill rotWithShape="1">
          <a:blip r:embed="rId2">
            <a:alphaModFix/>
          </a:blip>
          <a:srcRect b="463" l="0" r="0" t="475"/>
          <a:stretch/>
        </p:blipFill>
        <p:spPr>
          <a:xfrm>
            <a:off x="429768" y="2010348"/>
            <a:ext cx="785566" cy="606900"/>
          </a:xfrm>
          <a:prstGeom prst="rect">
            <a:avLst/>
          </a:prstGeom>
          <a:noFill/>
          <a:ln>
            <a:noFill/>
          </a:ln>
        </p:spPr>
      </p:pic>
      <p:pic>
        <p:nvPicPr>
          <p:cNvPr id="650" name="Google Shape;650;p59"/>
          <p:cNvPicPr preferRelativeResize="0"/>
          <p:nvPr/>
        </p:nvPicPr>
        <p:blipFill rotWithShape="1">
          <a:blip r:embed="rId2">
            <a:alphaModFix/>
          </a:blip>
          <a:srcRect b="463" l="0" r="0" t="475"/>
          <a:stretch/>
        </p:blipFill>
        <p:spPr>
          <a:xfrm>
            <a:off x="429768" y="2701248"/>
            <a:ext cx="785566" cy="606900"/>
          </a:xfrm>
          <a:prstGeom prst="rect">
            <a:avLst/>
          </a:prstGeom>
          <a:noFill/>
          <a:ln>
            <a:noFill/>
          </a:ln>
        </p:spPr>
      </p:pic>
      <p:pic>
        <p:nvPicPr>
          <p:cNvPr id="651" name="Google Shape;651;p59"/>
          <p:cNvPicPr preferRelativeResize="0"/>
          <p:nvPr/>
        </p:nvPicPr>
        <p:blipFill rotWithShape="1">
          <a:blip r:embed="rId2">
            <a:alphaModFix/>
          </a:blip>
          <a:srcRect b="463" l="0" r="0" t="475"/>
          <a:stretch/>
        </p:blipFill>
        <p:spPr>
          <a:xfrm>
            <a:off x="429768" y="3392773"/>
            <a:ext cx="785566" cy="606900"/>
          </a:xfrm>
          <a:prstGeom prst="rect">
            <a:avLst/>
          </a:prstGeom>
          <a:noFill/>
          <a:ln>
            <a:noFill/>
          </a:ln>
        </p:spPr>
      </p:pic>
      <p:pic>
        <p:nvPicPr>
          <p:cNvPr id="652" name="Google Shape;652;p59"/>
          <p:cNvPicPr preferRelativeResize="0"/>
          <p:nvPr/>
        </p:nvPicPr>
        <p:blipFill rotWithShape="1">
          <a:blip r:embed="rId2">
            <a:alphaModFix/>
          </a:blip>
          <a:srcRect b="463"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3" name="Shape 653"/>
        <p:cNvGrpSpPr/>
        <p:nvPr/>
      </p:nvGrpSpPr>
      <p:grpSpPr>
        <a:xfrm>
          <a:off x="0" y="0"/>
          <a:ext cx="0" cy="0"/>
          <a:chOff x="0" y="0"/>
          <a:chExt cx="0" cy="0"/>
        </a:xfrm>
      </p:grpSpPr>
      <p:sp>
        <p:nvSpPr>
          <p:cNvPr id="654" name="Google Shape;654;p6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6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8" name="Google Shape;658;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59" name="Google Shape;659;p6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0" name="Google Shape;660;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6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6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6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6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6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6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2" name="Google Shape;672;p6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3" name="Google Shape;673;p60"/>
          <p:cNvPicPr preferRelativeResize="0"/>
          <p:nvPr/>
        </p:nvPicPr>
        <p:blipFill rotWithShape="1">
          <a:blip r:embed="rId3">
            <a:alphaModFix/>
          </a:blip>
          <a:srcRect b="236" l="0" r="0" t="227"/>
          <a:stretch/>
        </p:blipFill>
        <p:spPr>
          <a:xfrm>
            <a:off x="429768" y="1848847"/>
            <a:ext cx="577805" cy="446400"/>
          </a:xfrm>
          <a:prstGeom prst="rect">
            <a:avLst/>
          </a:prstGeom>
          <a:noFill/>
          <a:ln>
            <a:noFill/>
          </a:ln>
        </p:spPr>
      </p:pic>
      <p:pic>
        <p:nvPicPr>
          <p:cNvPr id="674" name="Google Shape;674;p6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5" name="Google Shape;675;p60"/>
          <p:cNvPicPr preferRelativeResize="0"/>
          <p:nvPr/>
        </p:nvPicPr>
        <p:blipFill rotWithShape="1">
          <a:blip r:embed="rId3">
            <a:alphaModFix/>
          </a:blip>
          <a:srcRect b="236" l="0" r="0" t="227"/>
          <a:stretch/>
        </p:blipFill>
        <p:spPr>
          <a:xfrm>
            <a:off x="429768" y="3040985"/>
            <a:ext cx="577805" cy="446400"/>
          </a:xfrm>
          <a:prstGeom prst="rect">
            <a:avLst/>
          </a:prstGeom>
          <a:noFill/>
          <a:ln>
            <a:noFill/>
          </a:ln>
        </p:spPr>
      </p:pic>
      <p:pic>
        <p:nvPicPr>
          <p:cNvPr id="676" name="Google Shape;676;p6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7" name="Google Shape;677;p60"/>
          <p:cNvPicPr preferRelativeResize="0"/>
          <p:nvPr/>
        </p:nvPicPr>
        <p:blipFill rotWithShape="1">
          <a:blip r:embed="rId3">
            <a:alphaModFix/>
          </a:blip>
          <a:srcRect b="236"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8" name="Shape 678"/>
        <p:cNvGrpSpPr/>
        <p:nvPr/>
      </p:nvGrpSpPr>
      <p:grpSpPr>
        <a:xfrm>
          <a:off x="0" y="0"/>
          <a:ext cx="0" cy="0"/>
          <a:chOff x="0" y="0"/>
          <a:chExt cx="0" cy="0"/>
        </a:xfrm>
      </p:grpSpPr>
      <p:sp>
        <p:nvSpPr>
          <p:cNvPr id="679" name="Google Shape;679;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2" name="Google Shape;682;p6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3" name="Google Shape;683;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84" name="Google Shape;684;p6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5" name="Google Shape;685;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7" name="Google Shape;697;p6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6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9" name="Google Shape;699;p6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6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1" name="Google Shape;701;p6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6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3" name="Shape 703"/>
        <p:cNvGrpSpPr/>
        <p:nvPr/>
      </p:nvGrpSpPr>
      <p:grpSpPr>
        <a:xfrm>
          <a:off x="0" y="0"/>
          <a:ext cx="0" cy="0"/>
          <a:chOff x="0" y="0"/>
          <a:chExt cx="0" cy="0"/>
        </a:xfrm>
      </p:grpSpPr>
      <p:sp>
        <p:nvSpPr>
          <p:cNvPr id="704" name="Google Shape;704;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07" name="Google Shape;707;p6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08" name="Google Shape;708;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6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0" name="Google Shape;710;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2" name="Google Shape;722;p6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3" name="Google Shape;723;p62"/>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24" name="Google Shape;724;p62"/>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5" name="Google Shape;725;p62"/>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6" name="Google Shape;726;p62"/>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7" name="Google Shape;727;p62"/>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8" name="Shape 728"/>
        <p:cNvGrpSpPr/>
        <p:nvPr/>
      </p:nvGrpSpPr>
      <p:grpSpPr>
        <a:xfrm>
          <a:off x="0" y="0"/>
          <a:ext cx="0" cy="0"/>
          <a:chOff x="0" y="0"/>
          <a:chExt cx="0" cy="0"/>
        </a:xfrm>
      </p:grpSpPr>
      <p:sp>
        <p:nvSpPr>
          <p:cNvPr id="729" name="Google Shape;729;p6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2" name="Google Shape;732;p6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3" name="Google Shape;733;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6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5" name="Google Shape;735;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6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6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6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6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6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6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7" name="Google Shape;747;p6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8" name="Google Shape;748;p63"/>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9" name="Google Shape;749;p63"/>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50" name="Google Shape;750;p63"/>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51" name="Google Shape;751;p63"/>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52" name="Google Shape;752;p63"/>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6" name="Shape 26"/>
        <p:cNvGrpSpPr/>
        <p:nvPr/>
      </p:nvGrpSpPr>
      <p:grpSpPr>
        <a:xfrm>
          <a:off x="0" y="0"/>
          <a:ext cx="0" cy="0"/>
          <a:chOff x="0" y="0"/>
          <a:chExt cx="0" cy="0"/>
        </a:xfrm>
      </p:grpSpPr>
      <p:pic>
        <p:nvPicPr>
          <p:cNvPr id="27" name="Google Shape;27;p28"/>
          <p:cNvPicPr preferRelativeResize="0"/>
          <p:nvPr/>
        </p:nvPicPr>
        <p:blipFill rotWithShape="1">
          <a:blip r:embed="rId2">
            <a:alphaModFix/>
          </a:blip>
          <a:srcRect b="118" l="0" r="0" t="118"/>
          <a:stretch/>
        </p:blipFill>
        <p:spPr>
          <a:xfrm>
            <a:off x="7048950" y="910275"/>
            <a:ext cx="1828800" cy="3784798"/>
          </a:xfrm>
          <a:prstGeom prst="rect">
            <a:avLst/>
          </a:prstGeom>
          <a:noFill/>
          <a:ln>
            <a:noFill/>
          </a:ln>
        </p:spPr>
      </p:pic>
      <p:sp>
        <p:nvSpPr>
          <p:cNvPr id="28" name="Google Shape;28;p28"/>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30" name="Google Shape;30;p28"/>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28"/>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34" name="Google Shape;34;p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 name="Google Shape;35;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3" name="Shape 753"/>
        <p:cNvGrpSpPr/>
        <p:nvPr/>
      </p:nvGrpSpPr>
      <p:grpSpPr>
        <a:xfrm>
          <a:off x="0" y="0"/>
          <a:ext cx="0" cy="0"/>
          <a:chOff x="0" y="0"/>
          <a:chExt cx="0" cy="0"/>
        </a:xfrm>
      </p:grpSpPr>
      <p:sp>
        <p:nvSpPr>
          <p:cNvPr id="754" name="Google Shape;754;p6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7" name="Google Shape;757;p6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58" name="Google Shape;758;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6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0" name="Google Shape;760;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6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6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6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6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6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6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6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6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5" name="Google Shape;775;p64"/>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76" name="Google Shape;776;p6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7" name="Google Shape;777;p64"/>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778" name="Google Shape;778;p6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9" name="Google Shape;779;p64"/>
          <p:cNvPicPr preferRelativeResize="0"/>
          <p:nvPr/>
        </p:nvPicPr>
        <p:blipFill rotWithShape="1">
          <a:blip r:embed="rId3">
            <a:alphaModFix/>
          </a:blip>
          <a:srcRect b="1388" l="0" r="0" t="1380"/>
          <a:stretch/>
        </p:blipFill>
        <p:spPr>
          <a:xfrm>
            <a:off x="429768" y="3794760"/>
            <a:ext cx="520980" cy="393192"/>
          </a:xfrm>
          <a:prstGeom prst="rect">
            <a:avLst/>
          </a:prstGeom>
          <a:noFill/>
          <a:ln>
            <a:noFill/>
          </a:ln>
        </p:spPr>
      </p:pic>
      <p:pic>
        <p:nvPicPr>
          <p:cNvPr id="780" name="Google Shape;780;p6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1" name="Shape 781"/>
        <p:cNvGrpSpPr/>
        <p:nvPr/>
      </p:nvGrpSpPr>
      <p:grpSpPr>
        <a:xfrm>
          <a:off x="0" y="0"/>
          <a:ext cx="0" cy="0"/>
          <a:chOff x="0" y="0"/>
          <a:chExt cx="0" cy="0"/>
        </a:xfrm>
      </p:grpSpPr>
      <p:sp>
        <p:nvSpPr>
          <p:cNvPr id="782" name="Google Shape;782;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5" name="Google Shape;785;p6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6" name="Google Shape;786;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87" name="Google Shape;787;p6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8" name="Google Shape;788;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2" name="Google Shape;802;p6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3" name="Google Shape;803;p6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4" name="Google Shape;804;p6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5" name="Google Shape;805;p6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6" name="Google Shape;806;p6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7" name="Google Shape;807;p6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8" name="Google Shape;808;p6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9" name="Shape 809"/>
        <p:cNvGrpSpPr/>
        <p:nvPr/>
      </p:nvGrpSpPr>
      <p:grpSpPr>
        <a:xfrm>
          <a:off x="0" y="0"/>
          <a:ext cx="0" cy="0"/>
          <a:chOff x="0" y="0"/>
          <a:chExt cx="0" cy="0"/>
        </a:xfrm>
      </p:grpSpPr>
      <p:sp>
        <p:nvSpPr>
          <p:cNvPr id="810" name="Google Shape;810;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3" name="Google Shape;813;p6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4" name="Google Shape;814;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15" name="Google Shape;815;p6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6" name="Google Shape;816;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0" name="Google Shape;830;p6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1" name="Google Shape;831;p66"/>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32" name="Google Shape;832;p66"/>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33" name="Google Shape;833;p66"/>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34" name="Google Shape;834;p66"/>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5" name="Google Shape;835;p66"/>
          <p:cNvPicPr preferRelativeResize="0"/>
          <p:nvPr/>
        </p:nvPicPr>
        <p:blipFill rotWithShape="1">
          <a:blip r:embed="rId2">
            <a:alphaModFix/>
          </a:blip>
          <a:srcRect b="2891" l="0" r="0" t="2882"/>
          <a:stretch/>
        </p:blipFill>
        <p:spPr>
          <a:xfrm>
            <a:off x="429768" y="3794760"/>
            <a:ext cx="520980" cy="393192"/>
          </a:xfrm>
          <a:prstGeom prst="rect">
            <a:avLst/>
          </a:prstGeom>
          <a:noFill/>
          <a:ln>
            <a:noFill/>
          </a:ln>
        </p:spPr>
      </p:pic>
      <p:pic>
        <p:nvPicPr>
          <p:cNvPr id="836" name="Google Shape;836;p66"/>
          <p:cNvPicPr preferRelativeResize="0"/>
          <p:nvPr/>
        </p:nvPicPr>
        <p:blipFill rotWithShape="1">
          <a:blip r:embed="rId2">
            <a:alphaModFix/>
          </a:blip>
          <a:srcRect b="2891" l="0" r="0" t="2882"/>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7" name="Shape 837"/>
        <p:cNvGrpSpPr/>
        <p:nvPr/>
      </p:nvGrpSpPr>
      <p:grpSpPr>
        <a:xfrm>
          <a:off x="0" y="0"/>
          <a:ext cx="0" cy="0"/>
          <a:chOff x="0" y="0"/>
          <a:chExt cx="0" cy="0"/>
        </a:xfrm>
      </p:grpSpPr>
      <p:sp>
        <p:nvSpPr>
          <p:cNvPr id="838" name="Google Shape;838;p6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1" name="Google Shape;841;p6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2" name="Google Shape;842;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6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4" name="Google Shape;844;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6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6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8" name="Google Shape;848;p6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6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6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6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6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8" name="Google Shape;858;p67"/>
          <p:cNvPicPr preferRelativeResize="0"/>
          <p:nvPr/>
        </p:nvPicPr>
        <p:blipFill rotWithShape="1">
          <a:blip r:embed="rId2">
            <a:alphaModFix/>
          </a:blip>
          <a:srcRect b="1274" l="0" r="0" t="1276"/>
          <a:stretch/>
        </p:blipFill>
        <p:spPr>
          <a:xfrm>
            <a:off x="429768" y="1171588"/>
            <a:ext cx="521208" cy="396118"/>
          </a:xfrm>
          <a:prstGeom prst="rect">
            <a:avLst/>
          </a:prstGeom>
          <a:noFill/>
          <a:ln>
            <a:noFill/>
          </a:ln>
        </p:spPr>
      </p:pic>
      <p:pic>
        <p:nvPicPr>
          <p:cNvPr id="859" name="Google Shape;859;p67"/>
          <p:cNvPicPr preferRelativeResize="0"/>
          <p:nvPr/>
        </p:nvPicPr>
        <p:blipFill rotWithShape="1">
          <a:blip r:embed="rId2">
            <a:alphaModFix/>
          </a:blip>
          <a:srcRect b="1274" l="0" r="0" t="1276"/>
          <a:stretch/>
        </p:blipFill>
        <p:spPr>
          <a:xfrm>
            <a:off x="429768" y="1709650"/>
            <a:ext cx="521208" cy="396119"/>
          </a:xfrm>
          <a:prstGeom prst="rect">
            <a:avLst/>
          </a:prstGeom>
          <a:noFill/>
          <a:ln>
            <a:noFill/>
          </a:ln>
        </p:spPr>
      </p:pic>
      <p:pic>
        <p:nvPicPr>
          <p:cNvPr id="860" name="Google Shape;860;p67"/>
          <p:cNvPicPr preferRelativeResize="0"/>
          <p:nvPr/>
        </p:nvPicPr>
        <p:blipFill rotWithShape="1">
          <a:blip r:embed="rId2">
            <a:alphaModFix/>
          </a:blip>
          <a:srcRect b="1274" l="0" r="0" t="1276"/>
          <a:stretch/>
        </p:blipFill>
        <p:spPr>
          <a:xfrm>
            <a:off x="429768" y="2205600"/>
            <a:ext cx="521208" cy="396118"/>
          </a:xfrm>
          <a:prstGeom prst="rect">
            <a:avLst/>
          </a:prstGeom>
          <a:noFill/>
          <a:ln>
            <a:noFill/>
          </a:ln>
        </p:spPr>
      </p:pic>
      <p:pic>
        <p:nvPicPr>
          <p:cNvPr id="861" name="Google Shape;861;p67"/>
          <p:cNvPicPr preferRelativeResize="0"/>
          <p:nvPr/>
        </p:nvPicPr>
        <p:blipFill rotWithShape="1">
          <a:blip r:embed="rId2">
            <a:alphaModFix/>
          </a:blip>
          <a:srcRect b="1274" l="0" r="0" t="1276"/>
          <a:stretch/>
        </p:blipFill>
        <p:spPr>
          <a:xfrm>
            <a:off x="429768" y="2755163"/>
            <a:ext cx="521208" cy="396119"/>
          </a:xfrm>
          <a:prstGeom prst="rect">
            <a:avLst/>
          </a:prstGeom>
          <a:noFill/>
          <a:ln>
            <a:noFill/>
          </a:ln>
        </p:spPr>
      </p:pic>
      <p:pic>
        <p:nvPicPr>
          <p:cNvPr id="862" name="Google Shape;862;p67"/>
          <p:cNvPicPr preferRelativeResize="0"/>
          <p:nvPr/>
        </p:nvPicPr>
        <p:blipFill rotWithShape="1">
          <a:blip r:embed="rId2">
            <a:alphaModFix/>
          </a:blip>
          <a:srcRect b="1274" l="0" r="0" t="1276"/>
          <a:stretch/>
        </p:blipFill>
        <p:spPr>
          <a:xfrm>
            <a:off x="429768" y="3277788"/>
            <a:ext cx="521208" cy="396118"/>
          </a:xfrm>
          <a:prstGeom prst="rect">
            <a:avLst/>
          </a:prstGeom>
          <a:noFill/>
          <a:ln>
            <a:noFill/>
          </a:ln>
        </p:spPr>
      </p:pic>
      <p:pic>
        <p:nvPicPr>
          <p:cNvPr id="863" name="Google Shape;863;p67"/>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864" name="Google Shape;864;p67"/>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5" name="Shape 865"/>
        <p:cNvGrpSpPr/>
        <p:nvPr/>
      </p:nvGrpSpPr>
      <p:grpSpPr>
        <a:xfrm>
          <a:off x="0" y="0"/>
          <a:ext cx="0" cy="0"/>
          <a:chOff x="0" y="0"/>
          <a:chExt cx="0" cy="0"/>
        </a:xfrm>
      </p:grpSpPr>
      <p:sp>
        <p:nvSpPr>
          <p:cNvPr id="866" name="Google Shape;866;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8" name="Google Shape;868;p6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9" name="Google Shape;869;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70" name="Google Shape;870;p6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1" name="Google Shape;871;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6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6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6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6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6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6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6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6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8" name="Google Shape;888;p6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9" name="Google Shape;889;p68"/>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0" name="Google Shape;890;p6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1" name="Google Shape;891;p68"/>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892" name="Google Shape;892;p6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3" name="Google Shape;893;p68"/>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894" name="Google Shape;894;p6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5" name="Google Shape;895;p68"/>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6" name="Shape 896"/>
        <p:cNvGrpSpPr/>
        <p:nvPr/>
      </p:nvGrpSpPr>
      <p:grpSpPr>
        <a:xfrm>
          <a:off x="0" y="0"/>
          <a:ext cx="0" cy="0"/>
          <a:chOff x="0" y="0"/>
          <a:chExt cx="0" cy="0"/>
        </a:xfrm>
      </p:grpSpPr>
      <p:sp>
        <p:nvSpPr>
          <p:cNvPr id="897" name="Google Shape;897;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9" name="Google Shape;899;p6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0" name="Google Shape;900;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01" name="Google Shape;901;p6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2" name="Google Shape;902;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3" name="Google Shape;913;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9" name="Google Shape;919;p6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0" name="Google Shape;920;p6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1" name="Google Shape;921;p6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2" name="Google Shape;922;p6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3" name="Google Shape;923;p6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4" name="Google Shape;924;p6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5" name="Google Shape;925;p6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6" name="Google Shape;926;p6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7" name="Shape 927"/>
        <p:cNvGrpSpPr/>
        <p:nvPr/>
      </p:nvGrpSpPr>
      <p:grpSpPr>
        <a:xfrm>
          <a:off x="0" y="0"/>
          <a:ext cx="0" cy="0"/>
          <a:chOff x="0" y="0"/>
          <a:chExt cx="0" cy="0"/>
        </a:xfrm>
      </p:grpSpPr>
      <p:sp>
        <p:nvSpPr>
          <p:cNvPr id="928" name="Google Shape;928;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0" name="Google Shape;930;p7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1" name="Google Shape;931;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32" name="Google Shape;932;p7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3" name="Google Shape;933;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0" name="Google Shape;950;p7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1" name="Google Shape;951;p70"/>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52" name="Google Shape;952;p70"/>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53" name="Google Shape;953;p70"/>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54" name="Google Shape;954;p70"/>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5" name="Google Shape;955;p70"/>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6" name="Google Shape;956;p70"/>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7" name="Google Shape;957;p70"/>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8" name="Shape 958"/>
        <p:cNvGrpSpPr/>
        <p:nvPr/>
      </p:nvGrpSpPr>
      <p:grpSpPr>
        <a:xfrm>
          <a:off x="0" y="0"/>
          <a:ext cx="0" cy="0"/>
          <a:chOff x="0" y="0"/>
          <a:chExt cx="0" cy="0"/>
        </a:xfrm>
      </p:grpSpPr>
      <p:sp>
        <p:nvSpPr>
          <p:cNvPr id="959" name="Google Shape;959;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1" name="Google Shape;961;p7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2" name="Google Shape;962;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63" name="Google Shape;963;p7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4" name="Google Shape;964;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7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7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7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7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p7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7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7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7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1" name="Google Shape;981;p71"/>
          <p:cNvPicPr preferRelativeResize="0"/>
          <p:nvPr/>
        </p:nvPicPr>
        <p:blipFill rotWithShape="1">
          <a:blip r:embed="rId2">
            <a:alphaModFix/>
          </a:blip>
          <a:srcRect b="1274" l="0" r="0" t="1276"/>
          <a:stretch/>
        </p:blipFill>
        <p:spPr>
          <a:xfrm>
            <a:off x="429768" y="1261872"/>
            <a:ext cx="475488" cy="361371"/>
          </a:xfrm>
          <a:prstGeom prst="rect">
            <a:avLst/>
          </a:prstGeom>
          <a:noFill/>
          <a:ln>
            <a:noFill/>
          </a:ln>
        </p:spPr>
      </p:pic>
      <p:pic>
        <p:nvPicPr>
          <p:cNvPr id="982" name="Google Shape;982;p71"/>
          <p:cNvPicPr preferRelativeResize="0"/>
          <p:nvPr/>
        </p:nvPicPr>
        <p:blipFill rotWithShape="1">
          <a:blip r:embed="rId2">
            <a:alphaModFix/>
          </a:blip>
          <a:srcRect b="1274" l="0" r="0" t="1276"/>
          <a:stretch/>
        </p:blipFill>
        <p:spPr>
          <a:xfrm>
            <a:off x="429768" y="1709928"/>
            <a:ext cx="475488" cy="361371"/>
          </a:xfrm>
          <a:prstGeom prst="rect">
            <a:avLst/>
          </a:prstGeom>
          <a:noFill/>
          <a:ln>
            <a:noFill/>
          </a:ln>
        </p:spPr>
      </p:pic>
      <p:pic>
        <p:nvPicPr>
          <p:cNvPr id="983" name="Google Shape;983;p71"/>
          <p:cNvPicPr preferRelativeResize="0"/>
          <p:nvPr/>
        </p:nvPicPr>
        <p:blipFill rotWithShape="1">
          <a:blip r:embed="rId2">
            <a:alphaModFix/>
          </a:blip>
          <a:srcRect b="1274" l="0" r="0" t="1276"/>
          <a:stretch/>
        </p:blipFill>
        <p:spPr>
          <a:xfrm>
            <a:off x="429768" y="2129247"/>
            <a:ext cx="475488" cy="361371"/>
          </a:xfrm>
          <a:prstGeom prst="rect">
            <a:avLst/>
          </a:prstGeom>
          <a:noFill/>
          <a:ln>
            <a:noFill/>
          </a:ln>
        </p:spPr>
      </p:pic>
      <p:pic>
        <p:nvPicPr>
          <p:cNvPr id="984" name="Google Shape;984;p71"/>
          <p:cNvPicPr preferRelativeResize="0"/>
          <p:nvPr/>
        </p:nvPicPr>
        <p:blipFill rotWithShape="1">
          <a:blip r:embed="rId2">
            <a:alphaModFix/>
          </a:blip>
          <a:srcRect b="1274" l="0" r="0" t="1276"/>
          <a:stretch/>
        </p:blipFill>
        <p:spPr>
          <a:xfrm>
            <a:off x="429768" y="2577303"/>
            <a:ext cx="475488" cy="361371"/>
          </a:xfrm>
          <a:prstGeom prst="rect">
            <a:avLst/>
          </a:prstGeom>
          <a:noFill/>
          <a:ln>
            <a:noFill/>
          </a:ln>
        </p:spPr>
      </p:pic>
      <p:pic>
        <p:nvPicPr>
          <p:cNvPr id="985" name="Google Shape;985;p71"/>
          <p:cNvPicPr preferRelativeResize="0"/>
          <p:nvPr/>
        </p:nvPicPr>
        <p:blipFill rotWithShape="1">
          <a:blip r:embed="rId2">
            <a:alphaModFix/>
          </a:blip>
          <a:srcRect b="1274" l="0" r="0" t="1276"/>
          <a:stretch/>
        </p:blipFill>
        <p:spPr>
          <a:xfrm>
            <a:off x="429768" y="2999232"/>
            <a:ext cx="475488" cy="361371"/>
          </a:xfrm>
          <a:prstGeom prst="rect">
            <a:avLst/>
          </a:prstGeom>
          <a:noFill/>
          <a:ln>
            <a:noFill/>
          </a:ln>
        </p:spPr>
      </p:pic>
      <p:pic>
        <p:nvPicPr>
          <p:cNvPr id="986" name="Google Shape;986;p71"/>
          <p:cNvPicPr preferRelativeResize="0"/>
          <p:nvPr/>
        </p:nvPicPr>
        <p:blipFill rotWithShape="1">
          <a:blip r:embed="rId2">
            <a:alphaModFix/>
          </a:blip>
          <a:srcRect b="1274" l="0" r="0" t="1276"/>
          <a:stretch/>
        </p:blipFill>
        <p:spPr>
          <a:xfrm>
            <a:off x="429768" y="3438144"/>
            <a:ext cx="475488" cy="361371"/>
          </a:xfrm>
          <a:prstGeom prst="rect">
            <a:avLst/>
          </a:prstGeom>
          <a:noFill/>
          <a:ln>
            <a:noFill/>
          </a:ln>
        </p:spPr>
      </p:pic>
      <p:pic>
        <p:nvPicPr>
          <p:cNvPr id="987" name="Google Shape;987;p71"/>
          <p:cNvPicPr preferRelativeResize="0"/>
          <p:nvPr/>
        </p:nvPicPr>
        <p:blipFill rotWithShape="1">
          <a:blip r:embed="rId2">
            <a:alphaModFix/>
          </a:blip>
          <a:srcRect b="1274" l="0" r="0" t="1276"/>
          <a:stretch/>
        </p:blipFill>
        <p:spPr>
          <a:xfrm>
            <a:off x="429768" y="3877056"/>
            <a:ext cx="475488" cy="361371"/>
          </a:xfrm>
          <a:prstGeom prst="rect">
            <a:avLst/>
          </a:prstGeom>
          <a:noFill/>
          <a:ln>
            <a:noFill/>
          </a:ln>
        </p:spPr>
      </p:pic>
      <p:pic>
        <p:nvPicPr>
          <p:cNvPr id="988" name="Google Shape;988;p71"/>
          <p:cNvPicPr preferRelativeResize="0"/>
          <p:nvPr/>
        </p:nvPicPr>
        <p:blipFill rotWithShape="1">
          <a:blip r:embed="rId2">
            <a:alphaModFix/>
          </a:blip>
          <a:srcRect b="1274"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9" name="Shape 989"/>
        <p:cNvGrpSpPr/>
        <p:nvPr/>
      </p:nvGrpSpPr>
      <p:grpSpPr>
        <a:xfrm>
          <a:off x="0" y="0"/>
          <a:ext cx="0" cy="0"/>
          <a:chOff x="0" y="0"/>
          <a:chExt cx="0" cy="0"/>
        </a:xfrm>
      </p:grpSpPr>
      <p:pic>
        <p:nvPicPr>
          <p:cNvPr id="990" name="Google Shape;990;p72"/>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991" name="Google Shape;991;p7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3" name="Google Shape;993;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4" name="Google Shape;994;p72"/>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995" name="Google Shape;995;p7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996" name="Google Shape;996;p72"/>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7" name="Shape 997"/>
        <p:cNvGrpSpPr/>
        <p:nvPr/>
      </p:nvGrpSpPr>
      <p:grpSpPr>
        <a:xfrm>
          <a:off x="0" y="0"/>
          <a:ext cx="0" cy="0"/>
          <a:chOff x="0" y="0"/>
          <a:chExt cx="0" cy="0"/>
        </a:xfrm>
      </p:grpSpPr>
      <p:pic>
        <p:nvPicPr>
          <p:cNvPr id="998" name="Google Shape;998;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9" name="Google Shape;999;p7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7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Medium"/>
                <a:ea typeface="Roboto Medium"/>
                <a:cs typeface="Roboto Medium"/>
                <a:sym typeface="Roboto Medium"/>
              </a:rPr>
              <a:t>Time’s Up! </a:t>
            </a:r>
            <a:r>
              <a:rPr b="0" i="0" lang="en"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02" name="Google Shape;1002;p73"/>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6" name="Shape 36"/>
        <p:cNvGrpSpPr/>
        <p:nvPr/>
      </p:nvGrpSpPr>
      <p:grpSpPr>
        <a:xfrm>
          <a:off x="0" y="0"/>
          <a:ext cx="0" cy="0"/>
          <a:chOff x="0" y="0"/>
          <a:chExt cx="0" cy="0"/>
        </a:xfrm>
      </p:grpSpPr>
      <p:pic>
        <p:nvPicPr>
          <p:cNvPr id="37" name="Google Shape;37;p29"/>
          <p:cNvPicPr preferRelativeResize="0"/>
          <p:nvPr/>
        </p:nvPicPr>
        <p:blipFill rotWithShape="1">
          <a:blip r:embed="rId2">
            <a:alphaModFix/>
          </a:blip>
          <a:srcRect b="0" l="0" r="0" t="0"/>
          <a:stretch/>
        </p:blipFill>
        <p:spPr>
          <a:xfrm>
            <a:off x="4286275" y="649650"/>
            <a:ext cx="827450" cy="4115237"/>
          </a:xfrm>
          <a:prstGeom prst="rect">
            <a:avLst/>
          </a:prstGeom>
          <a:noFill/>
          <a:ln>
            <a:noFill/>
          </a:ln>
        </p:spPr>
      </p:pic>
      <p:sp>
        <p:nvSpPr>
          <p:cNvPr id="38" name="Google Shape;38;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 name="Google Shape;39;p2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0" name="Google Shape;40;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2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 name="Google Shape;4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29"/>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29"/>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System Hardening</a:t>
            </a:r>
            <a:endParaRPr b="0" i="0" sz="2100" u="none" cap="none" strike="noStrike">
              <a:solidFill>
                <a:srgbClr val="FFFFFF"/>
              </a:solidFill>
              <a:latin typeface="Roboto Light"/>
              <a:ea typeface="Roboto Light"/>
              <a:cs typeface="Roboto Light"/>
              <a:sym typeface="Roboto Light"/>
            </a:endParaRPr>
          </a:p>
        </p:txBody>
      </p:sp>
      <p:sp>
        <p:nvSpPr>
          <p:cNvPr id="45" name="Google Shape;45;p29"/>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9"/>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Alarm</a:t>
            </a:r>
            <a:endParaRPr b="0" i="0" sz="2100" u="none" cap="none" strike="noStrike">
              <a:solidFill>
                <a:srgbClr val="FFFFFF"/>
              </a:solidFill>
              <a:latin typeface="Roboto Light"/>
              <a:ea typeface="Roboto Light"/>
              <a:cs typeface="Roboto Light"/>
              <a:sym typeface="Roboto Light"/>
            </a:endParaRPr>
          </a:p>
        </p:txBody>
      </p:sp>
      <p:sp>
        <p:nvSpPr>
          <p:cNvPr id="47" name="Google Shape;47;p29"/>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9"/>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3" name="Shape 1003"/>
        <p:cNvGrpSpPr/>
        <p:nvPr/>
      </p:nvGrpSpPr>
      <p:grpSpPr>
        <a:xfrm>
          <a:off x="0" y="0"/>
          <a:ext cx="0" cy="0"/>
          <a:chOff x="0" y="0"/>
          <a:chExt cx="0" cy="0"/>
        </a:xfrm>
      </p:grpSpPr>
      <p:sp>
        <p:nvSpPr>
          <p:cNvPr id="1004" name="Google Shape;1004;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5" name="Google Shape;1005;p74"/>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6" name="Shape 1006"/>
        <p:cNvGrpSpPr/>
        <p:nvPr/>
      </p:nvGrpSpPr>
      <p:grpSpPr>
        <a:xfrm>
          <a:off x="0" y="0"/>
          <a:ext cx="0" cy="0"/>
          <a:chOff x="0" y="0"/>
          <a:chExt cx="0" cy="0"/>
        </a:xfrm>
      </p:grpSpPr>
      <p:sp>
        <p:nvSpPr>
          <p:cNvPr id="1007" name="Google Shape;1007;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8" name="Google Shape;1008;p7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9" name="Google Shape;1009;p7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10" name="Google Shape;1010;p75"/>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7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76"/>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9" name="Shape 49"/>
        <p:cNvGrpSpPr/>
        <p:nvPr/>
      </p:nvGrpSpPr>
      <p:grpSpPr>
        <a:xfrm>
          <a:off x="0" y="0"/>
          <a:ext cx="0" cy="0"/>
          <a:chOff x="0" y="0"/>
          <a:chExt cx="0" cy="0"/>
        </a:xfrm>
      </p:grpSpPr>
      <p:pic>
        <p:nvPicPr>
          <p:cNvPr id="50" name="Google Shape;50;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52" name="Google Shape;52;p3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3" name="Google Shape;53;p30"/>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411"/>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56" name="Google Shape;56;p3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58" name="Google Shape;58;p3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59" name="Google Shape;59;p31"/>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60" name="Google Shape;60;p3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63" name="Google Shape;63;p31"/>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4" name="Shape 64"/>
        <p:cNvGrpSpPr/>
        <p:nvPr/>
      </p:nvGrpSpPr>
      <p:grpSpPr>
        <a:xfrm>
          <a:off x="0" y="0"/>
          <a:ext cx="0" cy="0"/>
          <a:chOff x="0" y="0"/>
          <a:chExt cx="0" cy="0"/>
        </a:xfrm>
      </p:grpSpPr>
      <p:pic>
        <p:nvPicPr>
          <p:cNvPr id="65" name="Google Shape;6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66" name="Google Shape;66;p3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68" name="Google Shape;68;p32"/>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69" name="Google Shape;69;p3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3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3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2" name="Google Shape;72;p32"/>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73" name="Google Shape;73;p3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76" name="Google Shape;76;p3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 Boot Camp</a:t>
            </a:r>
            <a:endParaRPr b="0" i="0" sz="1800" u="none" cap="none" strike="noStrike">
              <a:solidFill>
                <a:srgbClr val="FFFFFF"/>
              </a:solidFill>
              <a:latin typeface="Roboto Medium"/>
              <a:ea typeface="Roboto Medium"/>
              <a:cs typeface="Roboto Medium"/>
              <a:sym typeface="Roboto Medium"/>
            </a:endParaRPr>
          </a:p>
        </p:txBody>
      </p:sp>
      <p:pic>
        <p:nvPicPr>
          <p:cNvPr id="78" name="Google Shape;78;p3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79" name="Google Shape;79;p3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3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3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82" name="Google Shape;82;p33"/>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83" name="Google Shape;83;p3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192.168.1.105/webdav/go.php" TargetMode="Externa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
          <p:cNvSpPr txBox="1"/>
          <p:nvPr>
            <p:ph type="title"/>
          </p:nvPr>
        </p:nvSpPr>
        <p:spPr>
          <a:xfrm>
            <a:off x="274350" y="170392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Capstone Engagement</a:t>
            </a:r>
            <a:endParaRPr sz="3100">
              <a:latin typeface="Roboto"/>
              <a:ea typeface="Roboto"/>
              <a:cs typeface="Roboto"/>
              <a:sym typeface="Roboto"/>
            </a:endParaRPr>
          </a:p>
          <a:p>
            <a:pPr indent="0" lvl="0" marL="0" rtl="0" algn="ctr">
              <a:lnSpc>
                <a:spcPct val="100000"/>
              </a:lnSpc>
              <a:spcBef>
                <a:spcPts val="1000"/>
              </a:spcBef>
              <a:spcAft>
                <a:spcPts val="0"/>
              </a:spcAft>
              <a:buSzPts val="3100"/>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Brute Force Authentication on Web App Server</a:t>
            </a:r>
            <a:endParaRPr>
              <a:solidFill>
                <a:schemeClr val="dk1"/>
              </a:solidFill>
            </a:endParaRPr>
          </a:p>
        </p:txBody>
      </p:sp>
      <p:sp>
        <p:nvSpPr>
          <p:cNvPr id="1136" name="Google Shape;1136;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37" name="Google Shape;1137;p10"/>
          <p:cNvSpPr/>
          <p:nvPr/>
        </p:nvSpPr>
        <p:spPr>
          <a:xfrm flipH="1">
            <a:off x="716655" y="152629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0"/>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grpSp>
        <p:nvGrpSpPr>
          <p:cNvPr id="1139" name="Google Shape;1139;p10"/>
          <p:cNvGrpSpPr/>
          <p:nvPr/>
        </p:nvGrpSpPr>
        <p:grpSpPr>
          <a:xfrm>
            <a:off x="457181" y="887903"/>
            <a:ext cx="533372" cy="533480"/>
            <a:chOff x="457200" y="1378813"/>
            <a:chExt cx="695400" cy="695450"/>
          </a:xfrm>
        </p:grpSpPr>
        <p:sp>
          <p:nvSpPr>
            <p:cNvPr id="1140" name="Google Shape;1140;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41" name="Google Shape;1141;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10"/>
          <p:cNvGrpSpPr/>
          <p:nvPr/>
        </p:nvGrpSpPr>
        <p:grpSpPr>
          <a:xfrm>
            <a:off x="3228956" y="887903"/>
            <a:ext cx="533372" cy="533480"/>
            <a:chOff x="457200" y="1378813"/>
            <a:chExt cx="695400" cy="695450"/>
          </a:xfrm>
        </p:grpSpPr>
        <p:sp>
          <p:nvSpPr>
            <p:cNvPr id="1143" name="Google Shape;1143;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44" name="Google Shape;1144;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5" name="Google Shape;1145;p10"/>
          <p:cNvSpPr/>
          <p:nvPr/>
        </p:nvSpPr>
        <p:spPr>
          <a:xfrm flipH="1">
            <a:off x="3541770" y="1488195"/>
            <a:ext cx="2428500" cy="3228585"/>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46" name="Google Shape;1146;p10"/>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Achievements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grpSp>
        <p:nvGrpSpPr>
          <p:cNvPr id="1147" name="Google Shape;1147;p10"/>
          <p:cNvGrpSpPr/>
          <p:nvPr/>
        </p:nvGrpSpPr>
        <p:grpSpPr>
          <a:xfrm>
            <a:off x="6134081" y="888653"/>
            <a:ext cx="533372" cy="533480"/>
            <a:chOff x="457200" y="1378813"/>
            <a:chExt cx="695400" cy="695450"/>
          </a:xfrm>
        </p:grpSpPr>
        <p:sp>
          <p:nvSpPr>
            <p:cNvPr id="1148" name="Google Shape;1148;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49" name="Google Shape;1149;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0" name="Google Shape;1150;p10"/>
          <p:cNvSpPr/>
          <p:nvPr/>
        </p:nvSpPr>
        <p:spPr>
          <a:xfrm flipH="1">
            <a:off x="6378315" y="145846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151" name="Google Shape;1151;p10"/>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1152" name="Google Shape;1152;p10"/>
          <p:cNvSpPr/>
          <p:nvPr/>
        </p:nvSpPr>
        <p:spPr>
          <a:xfrm>
            <a:off x="3588068" y="1820611"/>
            <a:ext cx="2286000" cy="207441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This attack yielded ashton:leopoldo credentials which we used to login to the company_folders/secret_folder.</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 On gaining access to the company_folders/secret_folder directory we were able to see and access the connecting_to_webdav file that was stored there.  This file revealed instructions on the location of the webdav and on how to access it.  It also gave us the password hash for user “ryan” (corp ceo – based on text info revealed so far).  This information was used to further our attack.</a:t>
            </a:r>
            <a:endParaRPr b="0" i="0" sz="800" u="none" cap="none" strike="noStrike">
              <a:solidFill>
                <a:srgbClr val="000000"/>
              </a:solidFill>
              <a:latin typeface="Arial"/>
              <a:ea typeface="Arial"/>
              <a:cs typeface="Arial"/>
              <a:sym typeface="Arial"/>
            </a:endParaRPr>
          </a:p>
        </p:txBody>
      </p:sp>
      <p:sp>
        <p:nvSpPr>
          <p:cNvPr id="1153" name="Google Shape;1153;p10"/>
          <p:cNvSpPr/>
          <p:nvPr/>
        </p:nvSpPr>
        <p:spPr>
          <a:xfrm>
            <a:off x="820631" y="1647324"/>
            <a:ext cx="1473480" cy="29007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Tools &amp; Processes</a:t>
            </a:r>
            <a:endParaRPr b="0" i="0" sz="1400" u="none" cap="none" strike="noStrike">
              <a:solidFill>
                <a:srgbClr val="000000"/>
              </a:solidFill>
              <a:latin typeface="Arial"/>
              <a:ea typeface="Arial"/>
              <a:cs typeface="Arial"/>
              <a:sym typeface="Arial"/>
            </a:endParaRPr>
          </a:p>
        </p:txBody>
      </p:sp>
      <p:sp>
        <p:nvSpPr>
          <p:cNvPr id="1154" name="Google Shape;1154;p10"/>
          <p:cNvSpPr/>
          <p:nvPr/>
        </p:nvSpPr>
        <p:spPr>
          <a:xfrm>
            <a:off x="859790" y="1829445"/>
            <a:ext cx="2286000" cy="150806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We needed to determine what the password would be for ashton to access the company_folders/secret_folder. To do this we used Hydra to brute force the company_folders/secret_folder web page authentication prompt, with the user:ashton and a db list of common/known passwords stored in Rockyou.txt.  This attack revealed ashton:leopoldo credentials, which we used to login to the company_folders/secret_folder</a:t>
            </a:r>
            <a:endParaRPr b="0" i="0" sz="800" u="none" cap="none" strike="noStrike">
              <a:solidFill>
                <a:srgbClr val="000000"/>
              </a:solidFill>
              <a:latin typeface="Roboto"/>
              <a:ea typeface="Roboto"/>
              <a:cs typeface="Roboto"/>
              <a:sym typeface="Roboto"/>
            </a:endParaRPr>
          </a:p>
        </p:txBody>
      </p:sp>
      <p:pic>
        <p:nvPicPr>
          <p:cNvPr id="1155" name="Google Shape;1155;p10"/>
          <p:cNvPicPr preferRelativeResize="0"/>
          <p:nvPr/>
        </p:nvPicPr>
        <p:blipFill rotWithShape="1">
          <a:blip r:embed="rId3">
            <a:alphaModFix/>
          </a:blip>
          <a:srcRect b="0" l="0" r="0" t="0"/>
          <a:stretch/>
        </p:blipFill>
        <p:spPr>
          <a:xfrm>
            <a:off x="6400800" y="1664018"/>
            <a:ext cx="2417444" cy="962025"/>
          </a:xfrm>
          <a:prstGeom prst="rect">
            <a:avLst/>
          </a:prstGeom>
          <a:noFill/>
          <a:ln>
            <a:noFill/>
          </a:ln>
        </p:spPr>
      </p:pic>
      <p:pic>
        <p:nvPicPr>
          <p:cNvPr id="1156" name="Google Shape;1156;p10"/>
          <p:cNvPicPr preferRelativeResize="0"/>
          <p:nvPr/>
        </p:nvPicPr>
        <p:blipFill rotWithShape="1">
          <a:blip r:embed="rId4">
            <a:alphaModFix/>
          </a:blip>
          <a:srcRect b="0" l="0" r="0" t="0"/>
          <a:stretch/>
        </p:blipFill>
        <p:spPr>
          <a:xfrm>
            <a:off x="6423646" y="2849880"/>
            <a:ext cx="2339354" cy="8839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a:t>
            </a:r>
            <a:r>
              <a:rPr lang="en"/>
              <a:t>Password Hash Cracking </a:t>
            </a:r>
            <a:br>
              <a:rPr lang="en"/>
            </a:br>
            <a:br>
              <a:rPr lang="en"/>
            </a:br>
            <a:endParaRPr/>
          </a:p>
        </p:txBody>
      </p:sp>
      <p:sp>
        <p:nvSpPr>
          <p:cNvPr id="1162" name="Google Shape;1162;p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63" name="Google Shape;1163;p11"/>
          <p:cNvSpPr/>
          <p:nvPr/>
        </p:nvSpPr>
        <p:spPr>
          <a:xfrm flipH="1">
            <a:off x="769995" y="15567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Tools &amp; Processes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Since we had ryan:(*hash: d7dad0a5cd7c8376eeb50d69b3ccd352), we used John the Ripper and Crackstation to crack the password hash, resulting in ryan:linux4u</a:t>
            </a:r>
            <a:endParaRPr b="1" i="0" sz="8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grpSp>
        <p:nvGrpSpPr>
          <p:cNvPr id="1165" name="Google Shape;1165;p11"/>
          <p:cNvGrpSpPr/>
          <p:nvPr/>
        </p:nvGrpSpPr>
        <p:grpSpPr>
          <a:xfrm>
            <a:off x="457181" y="887903"/>
            <a:ext cx="533372" cy="533480"/>
            <a:chOff x="457200" y="1378813"/>
            <a:chExt cx="695400" cy="695450"/>
          </a:xfrm>
        </p:grpSpPr>
        <p:sp>
          <p:nvSpPr>
            <p:cNvPr id="1166" name="Google Shape;1166;p1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67" name="Google Shape;1167;p1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8" name="Google Shape;1168;p11"/>
          <p:cNvGrpSpPr/>
          <p:nvPr/>
        </p:nvGrpSpPr>
        <p:grpSpPr>
          <a:xfrm>
            <a:off x="3228956" y="887903"/>
            <a:ext cx="533372" cy="533480"/>
            <a:chOff x="457200" y="1378813"/>
            <a:chExt cx="695400" cy="695450"/>
          </a:xfrm>
        </p:grpSpPr>
        <p:sp>
          <p:nvSpPr>
            <p:cNvPr id="1169" name="Google Shape;1169;p1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70" name="Google Shape;1170;p1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1" name="Google Shape;1171;p11"/>
          <p:cNvSpPr/>
          <p:nvPr/>
        </p:nvSpPr>
        <p:spPr>
          <a:xfrm flipH="1">
            <a:off x="3450330" y="14043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p:txBody>
      </p:sp>
      <p:sp>
        <p:nvSpPr>
          <p:cNvPr id="1172" name="Google Shape;1172;p11"/>
          <p:cNvSpPr txBox="1"/>
          <p:nvPr/>
        </p:nvSpPr>
        <p:spPr>
          <a:xfrm>
            <a:off x="3473190" y="1371600"/>
            <a:ext cx="2428500" cy="3301325"/>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1173" name="Google Shape;1173;p11"/>
          <p:cNvGrpSpPr/>
          <p:nvPr/>
        </p:nvGrpSpPr>
        <p:grpSpPr>
          <a:xfrm>
            <a:off x="6134081" y="888653"/>
            <a:ext cx="533372" cy="533480"/>
            <a:chOff x="457200" y="1378813"/>
            <a:chExt cx="695400" cy="695450"/>
          </a:xfrm>
        </p:grpSpPr>
        <p:sp>
          <p:nvSpPr>
            <p:cNvPr id="1174" name="Google Shape;1174;p1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75" name="Google Shape;1175;p1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6" name="Google Shape;1176;p11"/>
          <p:cNvSpPr/>
          <p:nvPr/>
        </p:nvSpPr>
        <p:spPr>
          <a:xfrm flipH="1">
            <a:off x="6385935" y="148894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77" name="Google Shape;1177;p1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1178" name="Google Shape;1178;p11"/>
          <p:cNvSpPr/>
          <p:nvPr/>
        </p:nvSpPr>
        <p:spPr>
          <a:xfrm>
            <a:off x="3581361" y="1621889"/>
            <a:ext cx="121219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Achievements </a:t>
            </a:r>
            <a:endParaRPr b="0" i="0" sz="1400" u="none" cap="none" strike="noStrike">
              <a:solidFill>
                <a:srgbClr val="000000"/>
              </a:solidFill>
              <a:latin typeface="Arial"/>
              <a:ea typeface="Arial"/>
              <a:cs typeface="Arial"/>
              <a:sym typeface="Arial"/>
            </a:endParaRPr>
          </a:p>
        </p:txBody>
      </p:sp>
      <p:sp>
        <p:nvSpPr>
          <p:cNvPr id="1179" name="Google Shape;1179;p11"/>
          <p:cNvSpPr/>
          <p:nvPr/>
        </p:nvSpPr>
        <p:spPr>
          <a:xfrm>
            <a:off x="3580130" y="1798606"/>
            <a:ext cx="2286000" cy="221595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We used the Linux File Manager to browse to the dav://192.168.1.105/webdav/ location and successfully logged into the webDav directory with the cracked ryan:linux4u credentials.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This gave us ftp access and permission that allowed us to drop a malicious file into the /webdav/ directory</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We then copied  the go.php file that was created with Msfvenom  and created to call back to us at our Kali attack server (ip192.168.1.90 port 3790) -  where we will be waiting to receive the call back and connect to it with Metasploit for </a:t>
            </a:r>
            <a:r>
              <a:rPr lang="en" sz="800"/>
              <a:t>command</a:t>
            </a:r>
            <a:r>
              <a:rPr b="0" i="0" lang="en" sz="800" u="none" cap="none" strike="noStrike">
                <a:solidFill>
                  <a:srgbClr val="000000"/>
                </a:solidFill>
                <a:latin typeface="Arial"/>
                <a:ea typeface="Arial"/>
                <a:cs typeface="Arial"/>
                <a:sym typeface="Arial"/>
              </a:rPr>
              <a:t> &amp; control.</a:t>
            </a:r>
            <a:endParaRPr b="0" i="0" sz="800" u="none" cap="none" strike="noStrike">
              <a:solidFill>
                <a:srgbClr val="000000"/>
              </a:solidFill>
              <a:latin typeface="Arial"/>
              <a:ea typeface="Arial"/>
              <a:cs typeface="Arial"/>
              <a:sym typeface="Arial"/>
            </a:endParaRPr>
          </a:p>
        </p:txBody>
      </p:sp>
      <p:pic>
        <p:nvPicPr>
          <p:cNvPr id="1180" name="Google Shape;1180;p11"/>
          <p:cNvPicPr preferRelativeResize="0"/>
          <p:nvPr/>
        </p:nvPicPr>
        <p:blipFill rotWithShape="1">
          <a:blip r:embed="rId3">
            <a:alphaModFix/>
          </a:blip>
          <a:srcRect b="0" l="0" r="0" t="0"/>
          <a:stretch/>
        </p:blipFill>
        <p:spPr>
          <a:xfrm>
            <a:off x="7052293" y="1120140"/>
            <a:ext cx="1885015" cy="1535430"/>
          </a:xfrm>
          <a:prstGeom prst="rect">
            <a:avLst/>
          </a:prstGeom>
          <a:noFill/>
          <a:ln>
            <a:noFill/>
          </a:ln>
        </p:spPr>
      </p:pic>
      <p:pic>
        <p:nvPicPr>
          <p:cNvPr id="1181" name="Google Shape;1181;p11"/>
          <p:cNvPicPr preferRelativeResize="0"/>
          <p:nvPr/>
        </p:nvPicPr>
        <p:blipFill rotWithShape="1">
          <a:blip r:embed="rId4">
            <a:alphaModFix/>
          </a:blip>
          <a:srcRect b="0" l="0" r="0" t="0"/>
          <a:stretch/>
        </p:blipFill>
        <p:spPr>
          <a:xfrm>
            <a:off x="6112193" y="2204085"/>
            <a:ext cx="2009775" cy="1619250"/>
          </a:xfrm>
          <a:prstGeom prst="rect">
            <a:avLst/>
          </a:prstGeom>
          <a:noFill/>
          <a:ln>
            <a:noFill/>
          </a:ln>
        </p:spPr>
      </p:pic>
      <p:pic>
        <p:nvPicPr>
          <p:cNvPr id="1182" name="Google Shape;1182;p11"/>
          <p:cNvPicPr preferRelativeResize="0"/>
          <p:nvPr/>
        </p:nvPicPr>
        <p:blipFill rotWithShape="1">
          <a:blip r:embed="rId5">
            <a:alphaModFix/>
          </a:blip>
          <a:srcRect b="0" l="0" r="0" t="0"/>
          <a:stretch/>
        </p:blipFill>
        <p:spPr>
          <a:xfrm>
            <a:off x="6991350" y="3170873"/>
            <a:ext cx="1943100" cy="1666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pic>
        <p:nvPicPr>
          <p:cNvPr id="1187" name="Google Shape;1187;p1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8" name="Google Shape;1188;p12"/>
          <p:cNvSpPr txBox="1"/>
          <p:nvPr>
            <p:ph type="title"/>
          </p:nvPr>
        </p:nvSpPr>
        <p:spPr>
          <a:xfrm>
            <a:off x="274325" y="1687275"/>
            <a:ext cx="8595300" cy="88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89" name="Google Shape;1189;p1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Identifying the Port Scan</a:t>
            </a:r>
            <a:endParaRPr/>
          </a:p>
        </p:txBody>
      </p:sp>
      <p:sp>
        <p:nvSpPr>
          <p:cNvPr id="1195" name="Google Shape;1195;p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96" name="Google Shape;1196;p13"/>
          <p:cNvSpPr/>
          <p:nvPr/>
        </p:nvSpPr>
        <p:spPr>
          <a:xfrm>
            <a:off x="301675" y="701675"/>
            <a:ext cx="8705100" cy="33849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Roboto"/>
              <a:ea typeface="Roboto"/>
              <a:cs typeface="Roboto"/>
              <a:sym typeface="Roboto"/>
            </a:endParaRPr>
          </a:p>
        </p:txBody>
      </p:sp>
      <p:sp>
        <p:nvSpPr>
          <p:cNvPr id="1197" name="Google Shape;1197;p13"/>
          <p:cNvSpPr/>
          <p:nvPr/>
        </p:nvSpPr>
        <p:spPr>
          <a:xfrm>
            <a:off x="-48600" y="4086577"/>
            <a:ext cx="8044500" cy="8664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 On 10/30/21 we can see a port scan from 192.168.1.90. - 218 packets received responses less that 400, and 320,168 had response messages 400 or greater.   </a:t>
            </a:r>
            <a:endParaRPr>
              <a:solidFill>
                <a:schemeClr val="dk1"/>
              </a:solidFill>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 total of 320.386 packets were sent from 192.168.1.90 .   The port scan was indicted by the spike in request with &gt;=400 errors since most ports were shut down.</a:t>
            </a:r>
            <a:endParaRPr sz="1200">
              <a:latin typeface="Roboto"/>
              <a:ea typeface="Roboto"/>
              <a:cs typeface="Roboto"/>
              <a:sym typeface="Roboto"/>
            </a:endParaRPr>
          </a:p>
        </p:txBody>
      </p:sp>
      <p:pic>
        <p:nvPicPr>
          <p:cNvPr id="1198" name="Google Shape;1198;p13"/>
          <p:cNvPicPr preferRelativeResize="0"/>
          <p:nvPr/>
        </p:nvPicPr>
        <p:blipFill>
          <a:blip r:embed="rId3">
            <a:alphaModFix/>
          </a:blip>
          <a:stretch>
            <a:fillRect/>
          </a:stretch>
        </p:blipFill>
        <p:spPr>
          <a:xfrm>
            <a:off x="3825725" y="2238725"/>
            <a:ext cx="5204849" cy="1847850"/>
          </a:xfrm>
          <a:prstGeom prst="rect">
            <a:avLst/>
          </a:prstGeom>
          <a:noFill/>
          <a:ln>
            <a:noFill/>
          </a:ln>
        </p:spPr>
      </p:pic>
      <p:pic>
        <p:nvPicPr>
          <p:cNvPr id="1199" name="Google Shape;1199;p13"/>
          <p:cNvPicPr preferRelativeResize="0"/>
          <p:nvPr/>
        </p:nvPicPr>
        <p:blipFill>
          <a:blip r:embed="rId4">
            <a:alphaModFix/>
          </a:blip>
          <a:stretch>
            <a:fillRect/>
          </a:stretch>
        </p:blipFill>
        <p:spPr>
          <a:xfrm>
            <a:off x="3801925" y="658800"/>
            <a:ext cx="5204850" cy="1762125"/>
          </a:xfrm>
          <a:prstGeom prst="rect">
            <a:avLst/>
          </a:prstGeom>
          <a:noFill/>
          <a:ln>
            <a:noFill/>
          </a:ln>
        </p:spPr>
      </p:pic>
      <p:pic>
        <p:nvPicPr>
          <p:cNvPr id="1200" name="Google Shape;1200;p13"/>
          <p:cNvPicPr preferRelativeResize="0"/>
          <p:nvPr/>
        </p:nvPicPr>
        <p:blipFill>
          <a:blip r:embed="rId5">
            <a:alphaModFix/>
          </a:blip>
          <a:stretch>
            <a:fillRect/>
          </a:stretch>
        </p:blipFill>
        <p:spPr>
          <a:xfrm>
            <a:off x="344350" y="701675"/>
            <a:ext cx="3457575" cy="338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Request for the Hidden Directory</a:t>
            </a:r>
            <a:endParaRPr>
              <a:solidFill>
                <a:schemeClr val="dk1"/>
              </a:solidFill>
            </a:endParaRPr>
          </a:p>
        </p:txBody>
      </p:sp>
      <p:sp>
        <p:nvSpPr>
          <p:cNvPr id="1206" name="Google Shape;1206;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07" name="Google Shape;1207;p14"/>
          <p:cNvSpPr/>
          <p:nvPr/>
        </p:nvSpPr>
        <p:spPr>
          <a:xfrm>
            <a:off x="393150" y="1152000"/>
            <a:ext cx="8409300" cy="28395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08" name="Google Shape;1208;p14"/>
          <p:cNvSpPr txBox="1"/>
          <p:nvPr>
            <p:ph idx="1" type="subTitle"/>
          </p:nvPr>
        </p:nvSpPr>
        <p:spPr>
          <a:xfrm>
            <a:off x="-352496" y="3986513"/>
            <a:ext cx="7257300" cy="642600"/>
          </a:xfrm>
          <a:prstGeom prst="rect">
            <a:avLst/>
          </a:prstGeom>
          <a:noFill/>
          <a:ln>
            <a:noFill/>
          </a:ln>
        </p:spPr>
        <p:txBody>
          <a:bodyPr anchorCtr="0" anchor="t" bIns="0" lIns="457200" spcFirstLastPara="1" rIns="457200" wrap="square" tIns="91425">
            <a:noAutofit/>
          </a:bodyPr>
          <a:lstStyle/>
          <a:p>
            <a:pPr indent="-304800" lvl="0" marL="457200" rtl="0" algn="l">
              <a:lnSpc>
                <a:spcPct val="100000"/>
              </a:lnSpc>
              <a:spcBef>
                <a:spcPts val="0"/>
              </a:spcBef>
              <a:spcAft>
                <a:spcPts val="0"/>
              </a:spcAft>
              <a:buSzPts val="1200"/>
              <a:buChar char="●"/>
            </a:pPr>
            <a:r>
              <a:rPr lang="en" sz="1200"/>
              <a:t> At 12pm 58 requests were made to the hidden webdDav server and directory. </a:t>
            </a:r>
            <a:endParaRPr/>
          </a:p>
          <a:p>
            <a:pPr indent="-304800" lvl="0" marL="457200" rtl="0" algn="l">
              <a:lnSpc>
                <a:spcPct val="100000"/>
              </a:lnSpc>
              <a:spcBef>
                <a:spcPts val="0"/>
              </a:spcBef>
              <a:spcAft>
                <a:spcPts val="0"/>
              </a:spcAft>
              <a:buSzPts val="1200"/>
              <a:buChar char="●"/>
            </a:pPr>
            <a:r>
              <a:rPr lang="en" sz="1200"/>
              <a:t> Go.php - which contained a reverse_tcp  exploit and the passwd.dav file.</a:t>
            </a:r>
            <a:endParaRPr/>
          </a:p>
          <a:p>
            <a:pPr indent="-304800" lvl="0" marL="457200" rtl="0" algn="l">
              <a:lnSpc>
                <a:spcPct val="100000"/>
              </a:lnSpc>
              <a:spcBef>
                <a:spcPts val="0"/>
              </a:spcBef>
              <a:spcAft>
                <a:spcPts val="0"/>
              </a:spcAft>
              <a:buSzPts val="1200"/>
              <a:buChar char="●"/>
            </a:pPr>
            <a:r>
              <a:rPr lang="en" sz="1200"/>
              <a:t> There were 3,071,520  events directed at the /webdav between 9/26/21 and 11/08/21</a:t>
            </a:r>
            <a:endParaRPr sz="1200"/>
          </a:p>
          <a:p>
            <a:pPr indent="-91440" lvl="0" marL="320040" rtl="0" algn="l">
              <a:lnSpc>
                <a:spcPct val="100000"/>
              </a:lnSpc>
              <a:spcBef>
                <a:spcPts val="0"/>
              </a:spcBef>
              <a:spcAft>
                <a:spcPts val="0"/>
              </a:spcAft>
              <a:buSzPts val="1200"/>
              <a:buNone/>
            </a:pPr>
            <a:r>
              <a:t/>
            </a:r>
            <a:endParaRPr sz="1200"/>
          </a:p>
        </p:txBody>
      </p:sp>
      <p:pic>
        <p:nvPicPr>
          <p:cNvPr id="1209" name="Google Shape;1209;p14"/>
          <p:cNvPicPr preferRelativeResize="0"/>
          <p:nvPr/>
        </p:nvPicPr>
        <p:blipFill>
          <a:blip r:embed="rId3">
            <a:alphaModFix/>
          </a:blip>
          <a:stretch>
            <a:fillRect/>
          </a:stretch>
        </p:blipFill>
        <p:spPr>
          <a:xfrm>
            <a:off x="1581150" y="1152000"/>
            <a:ext cx="5981700" cy="283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5"/>
          <p:cNvSpPr/>
          <p:nvPr/>
        </p:nvSpPr>
        <p:spPr>
          <a:xfrm>
            <a:off x="379795" y="770967"/>
            <a:ext cx="8503800" cy="33024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15" name="Google Shape;121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Uncovering the Brute Force Attack</a:t>
            </a:r>
            <a:endParaRPr>
              <a:solidFill>
                <a:schemeClr val="dk1"/>
              </a:solidFill>
            </a:endParaRPr>
          </a:p>
        </p:txBody>
      </p:sp>
      <p:sp>
        <p:nvSpPr>
          <p:cNvPr id="1216" name="Google Shape;1216;p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17" name="Google Shape;1217;p15"/>
          <p:cNvSpPr/>
          <p:nvPr/>
        </p:nvSpPr>
        <p:spPr>
          <a:xfrm>
            <a:off x="-10" y="4168798"/>
            <a:ext cx="8397300" cy="4617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Roboto"/>
              <a:buChar char="●"/>
            </a:pPr>
            <a:r>
              <a:rPr b="0" i="0" lang="en" sz="1200" u="none" cap="none" strike="noStrike">
                <a:solidFill>
                  <a:srgbClr val="000000"/>
                </a:solidFill>
                <a:latin typeface="Roboto"/>
                <a:ea typeface="Roboto"/>
                <a:cs typeface="Roboto"/>
                <a:sym typeface="Roboto"/>
              </a:rPr>
              <a:t> There were 3,</a:t>
            </a:r>
            <a:r>
              <a:rPr lang="en" sz="1200">
                <a:latin typeface="Roboto"/>
                <a:ea typeface="Roboto"/>
                <a:cs typeface="Roboto"/>
                <a:sym typeface="Roboto"/>
              </a:rPr>
              <a:t>981</a:t>
            </a:r>
            <a:r>
              <a:rPr b="0" i="0" lang="en" sz="1200" u="none" cap="none" strike="noStrike">
                <a:solidFill>
                  <a:srgbClr val="000000"/>
                </a:solidFill>
                <a:latin typeface="Roboto"/>
                <a:ea typeface="Roboto"/>
                <a:cs typeface="Roboto"/>
                <a:sym typeface="Roboto"/>
              </a:rPr>
              <a:t>,</a:t>
            </a:r>
            <a:r>
              <a:rPr lang="en" sz="1200">
                <a:latin typeface="Roboto"/>
                <a:ea typeface="Roboto"/>
                <a:cs typeface="Roboto"/>
                <a:sym typeface="Roboto"/>
              </a:rPr>
              <a:t>0</a:t>
            </a:r>
            <a:r>
              <a:rPr b="0" i="0" lang="en" sz="1200" u="none" cap="none" strike="noStrike">
                <a:solidFill>
                  <a:srgbClr val="000000"/>
                </a:solidFill>
                <a:latin typeface="Roboto"/>
                <a:ea typeface="Roboto"/>
                <a:cs typeface="Roboto"/>
                <a:sym typeface="Roboto"/>
              </a:rPr>
              <a:t>43</a:t>
            </a:r>
            <a:r>
              <a:rPr b="0" i="0" lang="en" sz="1200" u="none" cap="none" strike="noStrike">
                <a:solidFill>
                  <a:srgbClr val="000000"/>
                </a:solidFill>
                <a:latin typeface="Roboto"/>
                <a:ea typeface="Roboto"/>
                <a:cs typeface="Roboto"/>
                <a:sym typeface="Roboto"/>
              </a:rPr>
              <a:t> attempts made </a:t>
            </a:r>
            <a:r>
              <a:rPr lang="en" sz="1200">
                <a:latin typeface="Roboto"/>
                <a:ea typeface="Roboto"/>
                <a:cs typeface="Roboto"/>
                <a:sym typeface="Roboto"/>
              </a:rPr>
              <a:t>on the </a:t>
            </a:r>
            <a:r>
              <a:rPr b="0" i="0" lang="en" sz="1200" u="none" cap="none" strike="noStrike">
                <a:solidFill>
                  <a:srgbClr val="000000"/>
                </a:solidFill>
                <a:latin typeface="Roboto"/>
                <a:ea typeface="Roboto"/>
                <a:cs typeface="Roboto"/>
                <a:sym typeface="Roboto"/>
              </a:rPr>
              <a:t>/webdav during the 11/07/2021 Hydra Brute Force attack.</a:t>
            </a:r>
            <a:endParaRPr/>
          </a:p>
          <a:p>
            <a:pPr indent="-304800" lvl="0" marL="457200" marR="0" rtl="0" algn="l">
              <a:lnSpc>
                <a:spcPct val="100000"/>
              </a:lnSpc>
              <a:spcBef>
                <a:spcPts val="0"/>
              </a:spcBef>
              <a:spcAft>
                <a:spcPts val="0"/>
              </a:spcAft>
              <a:buClr>
                <a:srgbClr val="000000"/>
              </a:buClr>
              <a:buSzPts val="1200"/>
              <a:buFont typeface="Roboto"/>
              <a:buChar char="●"/>
            </a:pPr>
            <a:r>
              <a:rPr b="0" i="0" lang="en" sz="1200" u="none" cap="none" strike="noStrike">
                <a:solidFill>
                  <a:srgbClr val="000000"/>
                </a:solidFill>
                <a:latin typeface="Roboto"/>
                <a:ea typeface="Roboto"/>
                <a:cs typeface="Roboto"/>
                <a:sym typeface="Roboto"/>
              </a:rPr>
              <a:t> </a:t>
            </a:r>
            <a:r>
              <a:rPr lang="en" sz="1200">
                <a:latin typeface="Roboto"/>
                <a:ea typeface="Roboto"/>
                <a:cs typeface="Roboto"/>
                <a:sym typeface="Roboto"/>
              </a:rPr>
              <a:t>We identified the signature of Hydra as the tool used during the attack.</a:t>
            </a:r>
            <a:endParaRPr/>
          </a:p>
        </p:txBody>
      </p:sp>
      <p:pic>
        <p:nvPicPr>
          <p:cNvPr id="1218" name="Google Shape;1218;p15"/>
          <p:cNvPicPr preferRelativeResize="0"/>
          <p:nvPr/>
        </p:nvPicPr>
        <p:blipFill>
          <a:blip r:embed="rId3">
            <a:alphaModFix/>
          </a:blip>
          <a:stretch>
            <a:fillRect/>
          </a:stretch>
        </p:blipFill>
        <p:spPr>
          <a:xfrm>
            <a:off x="4573450" y="753450"/>
            <a:ext cx="4310150" cy="3337450"/>
          </a:xfrm>
          <a:prstGeom prst="rect">
            <a:avLst/>
          </a:prstGeom>
          <a:noFill/>
          <a:ln>
            <a:noFill/>
          </a:ln>
        </p:spPr>
      </p:pic>
      <p:pic>
        <p:nvPicPr>
          <p:cNvPr id="1219" name="Google Shape;1219;p15"/>
          <p:cNvPicPr preferRelativeResize="0"/>
          <p:nvPr/>
        </p:nvPicPr>
        <p:blipFill>
          <a:blip r:embed="rId4">
            <a:alphaModFix/>
          </a:blip>
          <a:stretch>
            <a:fillRect/>
          </a:stretch>
        </p:blipFill>
        <p:spPr>
          <a:xfrm>
            <a:off x="190000" y="780500"/>
            <a:ext cx="4352825" cy="330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WebDAV Connection</a:t>
            </a:r>
            <a:endParaRPr>
              <a:solidFill>
                <a:schemeClr val="dk1"/>
              </a:solidFill>
            </a:endParaRPr>
          </a:p>
        </p:txBody>
      </p:sp>
      <p:sp>
        <p:nvSpPr>
          <p:cNvPr id="1225" name="Google Shape;1225;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26" name="Google Shape;1226;p16"/>
          <p:cNvSpPr/>
          <p:nvPr/>
        </p:nvSpPr>
        <p:spPr>
          <a:xfrm>
            <a:off x="298770" y="1368740"/>
            <a:ext cx="8409300" cy="23841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27" name="Google Shape;1227;p16"/>
          <p:cNvSpPr/>
          <p:nvPr/>
        </p:nvSpPr>
        <p:spPr>
          <a:xfrm>
            <a:off x="-12300" y="4128500"/>
            <a:ext cx="6841500" cy="4923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rgbClr val="000000"/>
              </a:buClr>
              <a:buSzPts val="1400"/>
              <a:buChar char="●"/>
            </a:pPr>
            <a:r>
              <a:rPr b="0" i="0" lang="en" sz="1400" u="none" cap="none" strike="noStrike">
                <a:solidFill>
                  <a:srgbClr val="000000"/>
                </a:solidFill>
                <a:latin typeface="Arial"/>
                <a:ea typeface="Arial"/>
                <a:cs typeface="Arial"/>
                <a:sym typeface="Arial"/>
              </a:rPr>
              <a:t> </a:t>
            </a:r>
            <a:r>
              <a:rPr b="0" i="0" lang="en" sz="1200" u="none" cap="none" strike="noStrike">
                <a:solidFill>
                  <a:srgbClr val="000000"/>
                </a:solidFill>
                <a:latin typeface="Roboto"/>
                <a:ea typeface="Roboto"/>
                <a:cs typeface="Roboto"/>
                <a:sym typeface="Roboto"/>
              </a:rPr>
              <a:t>There were 215,368 events directed at the /webdav between 9/26/21 and 11/08/21</a:t>
            </a:r>
            <a:endParaRPr/>
          </a:p>
          <a:p>
            <a:pPr indent="-304800" lvl="0" marL="457200" marR="0" rtl="0" algn="l">
              <a:lnSpc>
                <a:spcPct val="100000"/>
              </a:lnSpc>
              <a:spcBef>
                <a:spcPts val="0"/>
              </a:spcBef>
              <a:spcAft>
                <a:spcPts val="0"/>
              </a:spcAft>
              <a:buClr>
                <a:srgbClr val="000000"/>
              </a:buClr>
              <a:buSzPts val="1200"/>
              <a:buFont typeface="Roboto"/>
              <a:buChar char="●"/>
            </a:pPr>
            <a:r>
              <a:rPr lang="en" sz="1200">
                <a:latin typeface="Roboto"/>
                <a:ea typeface="Roboto"/>
                <a:cs typeface="Roboto"/>
                <a:sym typeface="Roboto"/>
              </a:rPr>
              <a:t> </a:t>
            </a:r>
            <a:r>
              <a:rPr b="0" i="0" lang="en" sz="1200" u="none" cap="none" strike="noStrike">
                <a:solidFill>
                  <a:srgbClr val="000000"/>
                </a:solidFill>
                <a:latin typeface="Roboto"/>
                <a:ea typeface="Roboto"/>
                <a:cs typeface="Roboto"/>
                <a:sym typeface="Roboto"/>
              </a:rPr>
              <a:t>T</a:t>
            </a:r>
            <a:r>
              <a:rPr b="0" i="0" lang="en" sz="1200" u="none" cap="none" strike="noStrike">
                <a:solidFill>
                  <a:srgbClr val="000000"/>
                </a:solidFill>
                <a:latin typeface="Roboto"/>
                <a:ea typeface="Roboto"/>
                <a:cs typeface="Roboto"/>
                <a:sym typeface="Roboto"/>
              </a:rPr>
              <a:t>he following files were requested;  go.php and passwd.dav</a:t>
            </a:r>
            <a:endParaRPr b="0" i="0" sz="1200" u="none" cap="none" strike="noStrike">
              <a:solidFill>
                <a:srgbClr val="000000"/>
              </a:solidFill>
              <a:latin typeface="Roboto"/>
              <a:ea typeface="Roboto"/>
              <a:cs typeface="Roboto"/>
              <a:sym typeface="Roboto"/>
            </a:endParaRPr>
          </a:p>
        </p:txBody>
      </p:sp>
      <p:pic>
        <p:nvPicPr>
          <p:cNvPr id="1228" name="Google Shape;1228;p16"/>
          <p:cNvPicPr preferRelativeResize="0"/>
          <p:nvPr/>
        </p:nvPicPr>
        <p:blipFill rotWithShape="1">
          <a:blip r:embed="rId3">
            <a:alphaModFix/>
          </a:blip>
          <a:srcRect b="0" l="0" r="0" t="0"/>
          <a:stretch/>
        </p:blipFill>
        <p:spPr>
          <a:xfrm>
            <a:off x="254000" y="822960"/>
            <a:ext cx="8755380" cy="320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17"/>
          <p:cNvPicPr preferRelativeResize="0"/>
          <p:nvPr/>
        </p:nvPicPr>
        <p:blipFill rotWithShape="1">
          <a:blip r:embed="rId3">
            <a:alphaModFix/>
          </a:blip>
          <a:srcRect b="0" l="0" r="0" t="0"/>
          <a:stretch/>
        </p:blipFill>
        <p:spPr>
          <a:xfrm>
            <a:off x="274347" y="274938"/>
            <a:ext cx="8595294" cy="4593616"/>
          </a:xfrm>
          <a:prstGeom prst="rect">
            <a:avLst/>
          </a:prstGeom>
          <a:noFill/>
          <a:ln>
            <a:noFill/>
          </a:ln>
        </p:spPr>
      </p:pic>
      <p:sp>
        <p:nvSpPr>
          <p:cNvPr id="1234" name="Google Shape;1234;p17"/>
          <p:cNvSpPr txBox="1"/>
          <p:nvPr>
            <p:ph type="title"/>
          </p:nvPr>
        </p:nvSpPr>
        <p:spPr>
          <a:xfrm>
            <a:off x="274325" y="1631275"/>
            <a:ext cx="85953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35" name="Google Shape;1235;p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Blocking the Port Scan</a:t>
            </a:r>
            <a:endParaRPr/>
          </a:p>
        </p:txBody>
      </p:sp>
      <p:sp>
        <p:nvSpPr>
          <p:cNvPr id="1241" name="Google Shape;1241;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42" name="Google Shape;1242;p18"/>
          <p:cNvSpPr txBox="1"/>
          <p:nvPr>
            <p:ph idx="2" type="subTitle"/>
          </p:nvPr>
        </p:nvSpPr>
        <p:spPr>
          <a:xfrm>
            <a:off x="-12300" y="1602450"/>
            <a:ext cx="4298400" cy="30513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400"/>
              <a:buChar char="•"/>
            </a:pPr>
            <a:r>
              <a:rPr lang="en" sz="1400">
                <a:solidFill>
                  <a:schemeClr val="dk1"/>
                </a:solidFill>
              </a:rPr>
              <a:t>IDS/IPS systems can be setup to detect brute force attacks</a:t>
            </a:r>
            <a:endParaRPr sz="1400">
              <a:solidFill>
                <a:schemeClr val="dk1"/>
              </a:solidFill>
            </a:endParaRPr>
          </a:p>
          <a:p>
            <a:pPr indent="0" lvl="0" marL="0" rtl="0" algn="l">
              <a:lnSpc>
                <a:spcPct val="115000"/>
              </a:lnSpc>
              <a:spcBef>
                <a:spcPts val="0"/>
              </a:spcBef>
              <a:spcAft>
                <a:spcPts val="0"/>
              </a:spcAft>
              <a:buClr>
                <a:schemeClr val="dk1"/>
              </a:buClr>
              <a:buSzPts val="1400"/>
              <a:buChar char="•"/>
            </a:pPr>
            <a:r>
              <a:rPr lang="en" sz="1400">
                <a:solidFill>
                  <a:schemeClr val="dk1"/>
                </a:solidFill>
              </a:rPr>
              <a:t>Reports can be created to monitor when Ack request are sent to test the whole ip range and then report back to a single ip</a:t>
            </a:r>
            <a:endParaRPr sz="1400">
              <a:solidFill>
                <a:schemeClr val="dk1"/>
              </a:solidFill>
            </a:endParaRPr>
          </a:p>
          <a:p>
            <a:pPr indent="0" lvl="0" marL="0" rtl="0" algn="l">
              <a:lnSpc>
                <a:spcPct val="115000"/>
              </a:lnSpc>
              <a:spcBef>
                <a:spcPts val="0"/>
              </a:spcBef>
              <a:spcAft>
                <a:spcPts val="0"/>
              </a:spcAft>
              <a:buSzPts val="1400"/>
              <a:buChar char="•"/>
            </a:pPr>
            <a:r>
              <a:rPr lang="en" sz="1400"/>
              <a:t>Actions to block further incursions into the system can then be taken if necessary.</a:t>
            </a:r>
            <a:endParaRPr sz="1400"/>
          </a:p>
          <a:p>
            <a:pPr indent="0" lvl="0" marL="0" rtl="0" algn="l">
              <a:lnSpc>
                <a:spcPct val="115000"/>
              </a:lnSpc>
              <a:spcBef>
                <a:spcPts val="0"/>
              </a:spcBef>
              <a:spcAft>
                <a:spcPts val="0"/>
              </a:spcAft>
              <a:buSzPts val="1400"/>
              <a:buChar char="•"/>
            </a:pPr>
            <a:r>
              <a:rPr lang="en" sz="1400"/>
              <a:t>Alarm threshold can be based on if the ip is recognized.</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p:txBody>
      </p:sp>
      <p:sp>
        <p:nvSpPr>
          <p:cNvPr id="1243" name="Google Shape;1243;p18"/>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Font typeface="Arial"/>
              <a:buChar char="•"/>
            </a:pPr>
            <a:r>
              <a:rPr lang="en" sz="1400"/>
              <a:t>You can turn off response to ping.</a:t>
            </a:r>
            <a:endParaRPr sz="1400"/>
          </a:p>
          <a:p>
            <a:pPr indent="0" lvl="0" marL="0" rtl="0" algn="l">
              <a:lnSpc>
                <a:spcPct val="115000"/>
              </a:lnSpc>
              <a:spcBef>
                <a:spcPts val="0"/>
              </a:spcBef>
              <a:spcAft>
                <a:spcPts val="0"/>
              </a:spcAft>
              <a:buSzPts val="1400"/>
              <a:buChar char="•"/>
            </a:pPr>
            <a:r>
              <a:rPr lang="en" sz="1400"/>
              <a:t>Readdress common ports and ip addresses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Finding the Request for the Hidden Directory</a:t>
            </a:r>
            <a:endParaRPr/>
          </a:p>
        </p:txBody>
      </p:sp>
      <p:sp>
        <p:nvSpPr>
          <p:cNvPr id="1249" name="Google Shape;124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50" name="Google Shape;1250;p19"/>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400"/>
              <a:buChar char="•"/>
            </a:pPr>
            <a:r>
              <a:rPr lang="en" sz="1400">
                <a:solidFill>
                  <a:schemeClr val="dk1"/>
                </a:solidFill>
              </a:rPr>
              <a:t> We could write a report to collect when known hidden folder access is requested with linux ls -a, if access was granted or not, and set an alarm threshold based on how many - access not granted we get.</a:t>
            </a:r>
            <a:endParaRPr sz="1400">
              <a:solidFill>
                <a:schemeClr val="dk1"/>
              </a:solidFill>
            </a:endParaRPr>
          </a:p>
          <a:p>
            <a:pPr indent="0" lvl="0" marL="0" rtl="0" algn="l">
              <a:lnSpc>
                <a:spcPct val="115000"/>
              </a:lnSpc>
              <a:spcBef>
                <a:spcPts val="0"/>
              </a:spcBef>
              <a:spcAft>
                <a:spcPts val="0"/>
              </a:spcAft>
              <a:buClr>
                <a:schemeClr val="dk1"/>
              </a:buClr>
              <a:buSzPts val="1400"/>
              <a:buChar char="•"/>
            </a:pPr>
            <a:r>
              <a:rPr lang="en" sz="1400">
                <a:solidFill>
                  <a:schemeClr val="dk1"/>
                </a:solidFill>
              </a:rPr>
              <a:t>You would have to take a look at the norm for access not granted types and then set a threshold to avoid false positives..etc..</a:t>
            </a:r>
            <a:endParaRPr sz="1400">
              <a:solidFill>
                <a:schemeClr val="dk1"/>
              </a:solidFill>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p:txBody>
      </p:sp>
      <p:sp>
        <p:nvSpPr>
          <p:cNvPr id="1251" name="Google Shape;1251;p19"/>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400"/>
              <a:buChar char="•"/>
            </a:pPr>
            <a:r>
              <a:rPr lang="en" sz="1400">
                <a:solidFill>
                  <a:schemeClr val="dk1"/>
                </a:solidFill>
              </a:rPr>
              <a:t>To hide files that should not be seen we could use - chmod &lt;directory_name&gt; 700, and place the hidden files inside this folder.  Otherwise ls -a will be able to see the hidden files.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025" name="Google Shape;1025;p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solidFill>
                  <a:schemeClr val="dk1"/>
                </a:solidFill>
              </a:rPr>
              <a:t>This document contains the following sections:</a:t>
            </a:r>
            <a:endParaRPr/>
          </a:p>
        </p:txBody>
      </p:sp>
      <p:sp>
        <p:nvSpPr>
          <p:cNvPr id="1026" name="Google Shape;1026;p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27" name="Google Shape;1027;p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8" name="Google Shape;1028;p2"/>
          <p:cNvGrpSpPr/>
          <p:nvPr/>
        </p:nvGrpSpPr>
        <p:grpSpPr>
          <a:xfrm>
            <a:off x="457200" y="1378813"/>
            <a:ext cx="776889" cy="621300"/>
            <a:chOff x="457200" y="1378813"/>
            <a:chExt cx="776889" cy="621300"/>
          </a:xfrm>
        </p:grpSpPr>
        <p:sp>
          <p:nvSpPr>
            <p:cNvPr id="1029" name="Google Shape;1029;p2"/>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30" name="Google Shape;1030;p2"/>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2"/>
          <p:cNvGrpSpPr/>
          <p:nvPr/>
        </p:nvGrpSpPr>
        <p:grpSpPr>
          <a:xfrm>
            <a:off x="457200" y="2228725"/>
            <a:ext cx="776889" cy="621300"/>
            <a:chOff x="457200" y="1378813"/>
            <a:chExt cx="776889" cy="621300"/>
          </a:xfrm>
        </p:grpSpPr>
        <p:sp>
          <p:nvSpPr>
            <p:cNvPr id="1032" name="Google Shape;1032;p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033" name="Google Shape;1033;p2"/>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2"/>
          <p:cNvGrpSpPr/>
          <p:nvPr/>
        </p:nvGrpSpPr>
        <p:grpSpPr>
          <a:xfrm>
            <a:off x="457200" y="3073850"/>
            <a:ext cx="776889" cy="621300"/>
            <a:chOff x="457200" y="1378813"/>
            <a:chExt cx="776889" cy="621300"/>
          </a:xfrm>
        </p:grpSpPr>
        <p:sp>
          <p:nvSpPr>
            <p:cNvPr id="1035" name="Google Shape;1035;p2"/>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36" name="Google Shape;1036;p2"/>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2"/>
          <p:cNvGrpSpPr/>
          <p:nvPr/>
        </p:nvGrpSpPr>
        <p:grpSpPr>
          <a:xfrm>
            <a:off x="457200" y="3923750"/>
            <a:ext cx="776889" cy="621300"/>
            <a:chOff x="457200" y="1378813"/>
            <a:chExt cx="776889" cy="621300"/>
          </a:xfrm>
        </p:grpSpPr>
        <p:sp>
          <p:nvSpPr>
            <p:cNvPr id="1038" name="Google Shape;1038;p2"/>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39" name="Google Shape;1039;p2"/>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2"/>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Network Topology</a:t>
            </a:r>
            <a:endParaRPr b="1" i="0" sz="1800" u="none" cap="none" strike="noStrike">
              <a:solidFill>
                <a:schemeClr val="dk1"/>
              </a:solidFill>
              <a:latin typeface="Roboto"/>
              <a:ea typeface="Roboto"/>
              <a:cs typeface="Roboto"/>
              <a:sym typeface="Roboto"/>
            </a:endParaRPr>
          </a:p>
        </p:txBody>
      </p:sp>
      <p:sp>
        <p:nvSpPr>
          <p:cNvPr id="1041" name="Google Shape;1041;p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Red Team</a:t>
            </a:r>
            <a:r>
              <a:rPr b="0" i="0" lang="en" sz="1800" u="none" cap="none" strike="noStrike">
                <a:solidFill>
                  <a:schemeClr val="dk1"/>
                </a:solidFill>
                <a:latin typeface="Roboto"/>
                <a:ea typeface="Roboto"/>
                <a:cs typeface="Roboto"/>
                <a:sym typeface="Roboto"/>
              </a:rPr>
              <a:t>: Security Assessment</a:t>
            </a:r>
            <a:endParaRPr b="0" i="0" sz="1800" u="none" cap="none" strike="noStrike">
              <a:solidFill>
                <a:schemeClr val="dk1"/>
              </a:solidFill>
              <a:latin typeface="Roboto"/>
              <a:ea typeface="Roboto"/>
              <a:cs typeface="Roboto"/>
              <a:sym typeface="Roboto"/>
            </a:endParaRPr>
          </a:p>
        </p:txBody>
      </p:sp>
      <p:sp>
        <p:nvSpPr>
          <p:cNvPr id="1045" name="Google Shape;1045;p2"/>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Blue Team</a:t>
            </a:r>
            <a:r>
              <a:rPr b="0" i="0" lang="en" sz="1800" u="none" cap="none" strike="noStrike">
                <a:solidFill>
                  <a:schemeClr val="dk1"/>
                </a:solidFill>
                <a:latin typeface="Roboto"/>
                <a:ea typeface="Roboto"/>
                <a:cs typeface="Roboto"/>
                <a:sym typeface="Roboto"/>
              </a:rPr>
              <a:t>: Log Analysis and Attack Characterization</a:t>
            </a:r>
            <a:endParaRPr b="0" i="0" sz="1800" u="none" cap="none" strike="noStrike">
              <a:solidFill>
                <a:schemeClr val="dk1"/>
              </a:solidFill>
              <a:latin typeface="Roboto"/>
              <a:ea typeface="Roboto"/>
              <a:cs typeface="Roboto"/>
              <a:sym typeface="Roboto"/>
            </a:endParaRPr>
          </a:p>
        </p:txBody>
      </p:sp>
      <p:sp>
        <p:nvSpPr>
          <p:cNvPr id="1046" name="Google Shape;1046;p2"/>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Hardening</a:t>
            </a:r>
            <a:r>
              <a:rPr b="0" i="0" lang="en" sz="1800" u="none" cap="none" strike="noStrike">
                <a:solidFill>
                  <a:schemeClr val="dk1"/>
                </a:solidFill>
                <a:latin typeface="Roboto"/>
                <a:ea typeface="Roboto"/>
                <a:cs typeface="Roboto"/>
                <a:sym typeface="Roboto"/>
              </a:rPr>
              <a:t>: Proposed Alarms and Mitigation Strategies</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Preventing Brute Force Attacks</a:t>
            </a:r>
            <a:endParaRPr/>
          </a:p>
        </p:txBody>
      </p:sp>
      <p:sp>
        <p:nvSpPr>
          <p:cNvPr id="1257" name="Google Shape;125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58" name="Google Shape;1258;p20"/>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400"/>
              <a:buChar char="•"/>
            </a:pPr>
            <a:r>
              <a:rPr lang="en" sz="1400">
                <a:solidFill>
                  <a:schemeClr val="dk1"/>
                </a:solidFill>
              </a:rPr>
              <a:t>Create a report and alert that monitors each login point and sends an alarm when user have unsuccessfully attempted to login more that 7 times.</a:t>
            </a:r>
            <a:endParaRPr sz="1400">
              <a:solidFill>
                <a:schemeClr val="dk1"/>
              </a:solidFill>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
        <p:nvSpPr>
          <p:cNvPr id="1259" name="Google Shape;1259;p20"/>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400"/>
              <a:buChar char="•"/>
            </a:pPr>
            <a:r>
              <a:rPr lang="en" sz="1400">
                <a:solidFill>
                  <a:schemeClr val="dk1"/>
                </a:solidFill>
              </a:rPr>
              <a:t>Harden all login points to shut out a user at that point after 7 failed attempts </a:t>
            </a:r>
            <a:endParaRPr sz="1400">
              <a:solidFill>
                <a:schemeClr val="dk1"/>
              </a:solidFill>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Detecting the WebDAV Connection</a:t>
            </a:r>
            <a:endParaRPr/>
          </a:p>
        </p:txBody>
      </p:sp>
      <p:sp>
        <p:nvSpPr>
          <p:cNvPr id="1265" name="Google Shape;126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66" name="Google Shape;1266;p21"/>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Font typeface="Arial"/>
              <a:buChar char="•"/>
            </a:pPr>
            <a:r>
              <a:rPr lang="en" sz="1400"/>
              <a:t>Create a reports that monitors attempts to login to the webDav. Send alert emails to Sysops when  brute force attack levels are detected.  </a:t>
            </a:r>
            <a:endParaRPr/>
          </a:p>
          <a:p>
            <a:pPr indent="0" lvl="0" marL="0" rtl="0" algn="l">
              <a:lnSpc>
                <a:spcPct val="115000"/>
              </a:lnSpc>
              <a:spcBef>
                <a:spcPts val="0"/>
              </a:spcBef>
              <a:spcAft>
                <a:spcPts val="0"/>
              </a:spcAft>
              <a:buSzPts val="1400"/>
              <a:buFont typeface="Arial"/>
              <a:buChar char="•"/>
            </a:pPr>
            <a:r>
              <a:rPr lang="en" sz="1400"/>
              <a:t>Set login authentication threshold to lock user out after a 7 failed login attempts many </a:t>
            </a:r>
            <a:endParaRPr sz="1400"/>
          </a:p>
          <a:p>
            <a:pPr indent="0" lvl="0" marL="0" rtl="0" algn="l">
              <a:lnSpc>
                <a:spcPct val="115000"/>
              </a:lnSpc>
              <a:spcBef>
                <a:spcPts val="0"/>
              </a:spcBef>
              <a:spcAft>
                <a:spcPts val="0"/>
              </a:spcAft>
              <a:buSzPts val="1400"/>
              <a:buChar char="•"/>
            </a:pPr>
            <a:r>
              <a:rPr lang="en" sz="1400"/>
              <a:t>Disable respond to ping</a:t>
            </a:r>
            <a:endParaRPr sz="1400"/>
          </a:p>
          <a:p>
            <a:pPr indent="0" lvl="0" marL="0" rtl="0" algn="l">
              <a:lnSpc>
                <a:spcPct val="115000"/>
              </a:lnSpc>
              <a:spcBef>
                <a:spcPts val="0"/>
              </a:spcBef>
              <a:spcAft>
                <a:spcPts val="0"/>
              </a:spcAft>
              <a:buSzPts val="1400"/>
              <a:buChar char="•"/>
            </a:pPr>
            <a:r>
              <a:rPr lang="en" sz="1400"/>
              <a:t>Monitor Ack request to the webDav and send an alarm when request are above normal.</a:t>
            </a:r>
            <a:endParaRPr sz="1400"/>
          </a:p>
          <a:p>
            <a:pPr indent="0" lvl="0" marL="0" rtl="0" algn="l">
              <a:lnSpc>
                <a:spcPct val="115000"/>
              </a:lnSpc>
              <a:spcBef>
                <a:spcPts val="0"/>
              </a:spcBef>
              <a:spcAft>
                <a:spcPts val="0"/>
              </a:spcAft>
              <a:buSzPts val="1400"/>
              <a:buFont typeface="Arial"/>
              <a:buNone/>
            </a:pPr>
            <a:r>
              <a:t/>
            </a:r>
            <a:endParaRPr sz="1400"/>
          </a:p>
          <a:p>
            <a:pPr indent="0" lvl="0" marL="0" rtl="0" algn="l">
              <a:lnSpc>
                <a:spcPct val="115000"/>
              </a:lnSpc>
              <a:spcBef>
                <a:spcPts val="0"/>
              </a:spcBef>
              <a:spcAft>
                <a:spcPts val="0"/>
              </a:spcAft>
              <a:buSzPts val="14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
        <p:nvSpPr>
          <p:cNvPr id="1267" name="Google Shape;1267;p21"/>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Font typeface="Arial"/>
              <a:buChar char="•"/>
            </a:pPr>
            <a:r>
              <a:rPr lang="en" sz="1400"/>
              <a:t> Snort Rule to isolate the webdav access and only allowing access to known ip’s of specific machines and users/groups.</a:t>
            </a:r>
            <a:endParaRPr/>
          </a:p>
          <a:p>
            <a:pPr indent="0" lvl="0" marL="0" rtl="0" algn="l">
              <a:lnSpc>
                <a:spcPct val="115000"/>
              </a:lnSpc>
              <a:spcBef>
                <a:spcPts val="0"/>
              </a:spcBef>
              <a:spcAft>
                <a:spcPts val="0"/>
              </a:spcAft>
              <a:buSzPts val="1400"/>
              <a:buFont typeface="Arial"/>
              <a:buChar char="•"/>
            </a:pPr>
            <a:r>
              <a:rPr lang="en" sz="1400"/>
              <a:t> Add authentication to web server index directory.   Remove message files and plan text in general and specifically remove text message with instructions on how to access the webDav</a:t>
            </a:r>
            <a:endParaRPr sz="1400"/>
          </a:p>
          <a:p>
            <a:pPr indent="0" lvl="0" marL="0" rtl="0" algn="l">
              <a:lnSpc>
                <a:spcPct val="115000"/>
              </a:lnSpc>
              <a:spcBef>
                <a:spcPts val="0"/>
              </a:spcBef>
              <a:spcAft>
                <a:spcPts val="0"/>
              </a:spcAft>
              <a:buSzPts val="1400"/>
              <a:buChar char="•"/>
            </a:pPr>
            <a:r>
              <a:rPr lang="en" sz="1400"/>
              <a:t>Encrypt data at rest</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Identifying Reverse Shell Uploads</a:t>
            </a:r>
            <a:endParaRPr/>
          </a:p>
        </p:txBody>
      </p:sp>
      <p:sp>
        <p:nvSpPr>
          <p:cNvPr id="1273" name="Google Shape;1273;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74" name="Google Shape;1274;p22"/>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Char char="•"/>
            </a:pPr>
            <a:r>
              <a:rPr lang="en" sz="1400"/>
              <a:t>More robust username and password requiring - password expiration and renewal. Safer password with upper &amp; lower case + symbols and numbers</a:t>
            </a:r>
            <a:endParaRPr sz="1400"/>
          </a:p>
          <a:p>
            <a:pPr indent="0" lvl="0" marL="0" rtl="0" algn="l">
              <a:lnSpc>
                <a:spcPct val="115000"/>
              </a:lnSpc>
              <a:spcBef>
                <a:spcPts val="0"/>
              </a:spcBef>
              <a:spcAft>
                <a:spcPts val="0"/>
              </a:spcAft>
              <a:buSzPts val="1400"/>
              <a:buChar char="•"/>
            </a:pPr>
            <a:r>
              <a:rPr lang="en" sz="1400"/>
              <a:t>User training</a:t>
            </a:r>
            <a:endParaRPr sz="1400"/>
          </a:p>
          <a:p>
            <a:pPr indent="0" lvl="0" marL="0" rtl="0" algn="l">
              <a:lnSpc>
                <a:spcPct val="115000"/>
              </a:lnSpc>
              <a:spcBef>
                <a:spcPts val="0"/>
              </a:spcBef>
              <a:spcAft>
                <a:spcPts val="0"/>
              </a:spcAft>
              <a:buSzPts val="1400"/>
              <a:buChar char="•"/>
            </a:pPr>
            <a:r>
              <a:rPr lang="en" sz="1400"/>
              <a:t>Passwords should lock account out after 7 attempts</a:t>
            </a:r>
            <a:endParaRPr sz="1400"/>
          </a:p>
          <a:p>
            <a:pPr indent="0" lvl="0" marL="0" rtl="0" algn="l">
              <a:lnSpc>
                <a:spcPct val="115000"/>
              </a:lnSpc>
              <a:spcBef>
                <a:spcPts val="0"/>
              </a:spcBef>
              <a:spcAft>
                <a:spcPts val="0"/>
              </a:spcAft>
              <a:buSzPts val="1400"/>
              <a:buChar char="•"/>
            </a:pPr>
            <a:r>
              <a:rPr lang="en" sz="1400">
                <a:solidFill>
                  <a:schemeClr val="dk1"/>
                </a:solidFill>
              </a:rPr>
              <a:t> Escalated user/group privileges necessary to write files to the system/Dav for groups who need it only.</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
        <p:nvSpPr>
          <p:cNvPr id="1275" name="Google Shape;1275;p22"/>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400"/>
              <a:buChar char="•"/>
            </a:pPr>
            <a:r>
              <a:rPr lang="en" sz="1400">
                <a:solidFill>
                  <a:schemeClr val="dk1"/>
                </a:solidFill>
              </a:rPr>
              <a:t> Scan files on upload.  Auto remove files with malicious content before committing to disk.</a:t>
            </a:r>
            <a:endParaRPr sz="1400">
              <a:solidFill>
                <a:schemeClr val="dk1"/>
              </a:solidFill>
            </a:endParaRPr>
          </a:p>
          <a:p>
            <a:pPr indent="0" lvl="0" marL="0" rtl="0" algn="l">
              <a:lnSpc>
                <a:spcPct val="115000"/>
              </a:lnSpc>
              <a:spcBef>
                <a:spcPts val="0"/>
              </a:spcBef>
              <a:spcAft>
                <a:spcPts val="0"/>
              </a:spcAft>
              <a:buClr>
                <a:schemeClr val="dk1"/>
              </a:buClr>
              <a:buSzPts val="1400"/>
              <a:buChar char="•"/>
            </a:pPr>
            <a:r>
              <a:rPr lang="en" sz="1400">
                <a:solidFill>
                  <a:schemeClr val="dk1"/>
                </a:solidFill>
              </a:rPr>
              <a:t>Auto lockout for more than 7 password attempts - require password reset in a totally different and harden environment to access the system back at the locked point</a:t>
            </a:r>
            <a:endParaRPr sz="1400">
              <a:solidFill>
                <a:schemeClr val="dk1"/>
              </a:solidFill>
            </a:endParaRPr>
          </a:p>
          <a:p>
            <a:pPr indent="0" lvl="0" marL="0" rtl="0" algn="l">
              <a:lnSpc>
                <a:spcPct val="115000"/>
              </a:lnSpc>
              <a:spcBef>
                <a:spcPts val="0"/>
              </a:spcBef>
              <a:spcAft>
                <a:spcPts val="0"/>
              </a:spcAft>
              <a:buSzPts val="12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Network Topology </a:t>
            </a:r>
            <a:endParaRPr/>
          </a:p>
        </p:txBody>
      </p:sp>
      <p:sp>
        <p:nvSpPr>
          <p:cNvPr id="1052" name="Google Shape;1052;p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
          <p:cNvSpPr txBox="1"/>
          <p:nvPr>
            <p:ph idx="2" type="body"/>
          </p:nvPr>
        </p:nvSpPr>
        <p:spPr>
          <a:xfrm>
            <a:off x="115375" y="910475"/>
            <a:ext cx="6918300" cy="3047700"/>
          </a:xfrm>
          <a:prstGeom prst="rect">
            <a:avLst/>
          </a:prstGeom>
          <a:solidFill>
            <a:srgbClr val="1D8BE6">
              <a:alpha val="14117"/>
            </a:srgbClr>
          </a:solidFill>
          <a:ln>
            <a:noFill/>
          </a:ln>
        </p:spPr>
        <p:txBody>
          <a:bodyPr anchorCtr="0" anchor="t" bIns="914400" lIns="457200" spcFirstLastPara="1" rIns="457200" wrap="square" tIns="0">
            <a:sp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800"/>
              </a:spcAft>
              <a:buSzPts val="1400"/>
              <a:buNone/>
            </a:pPr>
            <a:r>
              <a:t/>
            </a:r>
            <a:endParaRPr/>
          </a:p>
        </p:txBody>
      </p:sp>
      <p:sp>
        <p:nvSpPr>
          <p:cNvPr id="1058" name="Google Shape;1058;p4"/>
          <p:cNvSpPr txBox="1"/>
          <p:nvPr>
            <p:ph idx="3" type="subTitle"/>
          </p:nvPr>
        </p:nvSpPr>
        <p:spPr>
          <a:xfrm>
            <a:off x="7080050" y="872100"/>
            <a:ext cx="1851300" cy="38376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rmAutofit fontScale="92500" lnSpcReduction="10000"/>
          </a:bodyPr>
          <a:lstStyle/>
          <a:p>
            <a:pPr indent="0" lvl="0" marL="0" rtl="0" algn="l">
              <a:lnSpc>
                <a:spcPct val="100000"/>
              </a:lnSpc>
              <a:spcBef>
                <a:spcPts val="0"/>
              </a:spcBef>
              <a:spcAft>
                <a:spcPts val="0"/>
              </a:spcAft>
              <a:buClr>
                <a:schemeClr val="dk1"/>
              </a:buClr>
              <a:buSzPct val="108107"/>
              <a:buFont typeface="Arial"/>
              <a:buNone/>
            </a:pPr>
            <a:r>
              <a:rPr lang="en" sz="1100">
                <a:latin typeface="Roboto Black"/>
                <a:ea typeface="Roboto Black"/>
                <a:cs typeface="Roboto Black"/>
                <a:sym typeface="Roboto Black"/>
              </a:rPr>
              <a:t>Network</a:t>
            </a:r>
            <a:endParaRPr b="1" sz="1100"/>
          </a:p>
          <a:p>
            <a:pPr indent="0" lvl="0" marL="0" rtl="0" algn="l">
              <a:lnSpc>
                <a:spcPct val="100000"/>
              </a:lnSpc>
              <a:spcBef>
                <a:spcPts val="0"/>
              </a:spcBef>
              <a:spcAft>
                <a:spcPts val="0"/>
              </a:spcAft>
              <a:buClr>
                <a:schemeClr val="dk1"/>
              </a:buClr>
              <a:buSzPct val="146813"/>
              <a:buFont typeface="Arial"/>
              <a:buNone/>
            </a:pPr>
            <a:r>
              <a:rPr lang="en"/>
              <a:t>Address Range: </a:t>
            </a:r>
            <a:r>
              <a:rPr lang="en" sz="900"/>
              <a:t>192.168.1.0/24</a:t>
            </a:r>
            <a:endParaRPr sz="900"/>
          </a:p>
          <a:p>
            <a:pPr indent="0" lvl="0" marL="0" rtl="0" algn="l">
              <a:lnSpc>
                <a:spcPct val="100000"/>
              </a:lnSpc>
              <a:spcBef>
                <a:spcPts val="0"/>
              </a:spcBef>
              <a:spcAft>
                <a:spcPts val="0"/>
              </a:spcAft>
              <a:buClr>
                <a:schemeClr val="dk1"/>
              </a:buClr>
              <a:buSzPct val="118918"/>
              <a:buFont typeface="Arial"/>
              <a:buNone/>
            </a:pPr>
            <a:r>
              <a:rPr lang="en"/>
              <a:t>Netmask: 255.255.255.0</a:t>
            </a:r>
            <a:endParaRPr/>
          </a:p>
          <a:p>
            <a:pPr indent="0" lvl="0" marL="0" rtl="0" algn="l">
              <a:lnSpc>
                <a:spcPct val="100000"/>
              </a:lnSpc>
              <a:spcBef>
                <a:spcPts val="0"/>
              </a:spcBef>
              <a:spcAft>
                <a:spcPts val="0"/>
              </a:spcAft>
              <a:buClr>
                <a:schemeClr val="dk1"/>
              </a:buClr>
              <a:buSzPct val="118918"/>
              <a:buFont typeface="Arial"/>
              <a:buNone/>
            </a:pPr>
            <a:r>
              <a:rPr lang="en"/>
              <a:t>Gateway: 192.168.1.1</a:t>
            </a:r>
            <a:endParaRPr/>
          </a:p>
          <a:p>
            <a:pPr indent="0" lvl="0" marL="0" rtl="0" algn="l">
              <a:lnSpc>
                <a:spcPct val="100000"/>
              </a:lnSpc>
              <a:spcBef>
                <a:spcPts val="0"/>
              </a:spcBef>
              <a:spcAft>
                <a:spcPts val="0"/>
              </a:spcAft>
              <a:buClr>
                <a:schemeClr val="dk1"/>
              </a:buClr>
              <a:buSzPct val="118918"/>
              <a:buFont typeface="Arial"/>
              <a:buNone/>
            </a:pPr>
            <a:r>
              <a:t/>
            </a:r>
            <a:endParaRPr/>
          </a:p>
          <a:p>
            <a:pPr indent="0" lvl="0" marL="0" rtl="0" algn="l">
              <a:lnSpc>
                <a:spcPct val="100000"/>
              </a:lnSpc>
              <a:spcBef>
                <a:spcPts val="0"/>
              </a:spcBef>
              <a:spcAft>
                <a:spcPts val="0"/>
              </a:spcAft>
              <a:buClr>
                <a:schemeClr val="dk1"/>
              </a:buClr>
              <a:buSzPct val="118918"/>
              <a:buFont typeface="Arial"/>
              <a:buNone/>
            </a:pPr>
            <a:r>
              <a:rPr lang="en">
                <a:latin typeface="Roboto Black"/>
                <a:ea typeface="Roboto Black"/>
                <a:cs typeface="Roboto Black"/>
                <a:sym typeface="Roboto Black"/>
              </a:rPr>
              <a:t>Machines</a:t>
            </a:r>
            <a:endParaRPr>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ct val="118918"/>
              <a:buFont typeface="Arial"/>
              <a:buNone/>
            </a:pPr>
            <a:r>
              <a:rPr lang="en"/>
              <a:t>IPv4: 192.168.1.1</a:t>
            </a:r>
            <a:endParaRPr/>
          </a:p>
          <a:p>
            <a:pPr indent="0" lvl="0" marL="0" rtl="0" algn="l">
              <a:lnSpc>
                <a:spcPct val="100000"/>
              </a:lnSpc>
              <a:spcBef>
                <a:spcPts val="0"/>
              </a:spcBef>
              <a:spcAft>
                <a:spcPts val="0"/>
              </a:spcAft>
              <a:buClr>
                <a:schemeClr val="dk1"/>
              </a:buClr>
              <a:buSzPct val="118918"/>
              <a:buFont typeface="Arial"/>
              <a:buNone/>
            </a:pPr>
            <a:r>
              <a:rPr lang="en"/>
              <a:t>OS: Windows 10 Pro</a:t>
            </a:r>
            <a:endParaRPr/>
          </a:p>
          <a:p>
            <a:pPr indent="0" lvl="0" marL="0" rtl="0" algn="l">
              <a:lnSpc>
                <a:spcPct val="100000"/>
              </a:lnSpc>
              <a:spcBef>
                <a:spcPts val="0"/>
              </a:spcBef>
              <a:spcAft>
                <a:spcPts val="0"/>
              </a:spcAft>
              <a:buClr>
                <a:schemeClr val="dk1"/>
              </a:buClr>
              <a:buSzPct val="118918"/>
              <a:buFont typeface="Arial"/>
              <a:buNone/>
            </a:pPr>
            <a:r>
              <a:rPr lang="en"/>
              <a:t>Hostname: ML-RefVm-684427</a:t>
            </a:r>
            <a:endParaRPr/>
          </a:p>
          <a:p>
            <a:pPr indent="0" lvl="0" marL="0" rtl="0" algn="l">
              <a:lnSpc>
                <a:spcPct val="100000"/>
              </a:lnSpc>
              <a:spcBef>
                <a:spcPts val="0"/>
              </a:spcBef>
              <a:spcAft>
                <a:spcPts val="0"/>
              </a:spcAft>
              <a:buClr>
                <a:schemeClr val="dk1"/>
              </a:buClr>
              <a:buSzPct val="118918"/>
              <a:buFont typeface="Arial"/>
              <a:buNone/>
            </a:pPr>
            <a:r>
              <a:t/>
            </a:r>
            <a:endParaRPr/>
          </a:p>
          <a:p>
            <a:pPr indent="0" lvl="0" marL="0" rtl="0" algn="l">
              <a:lnSpc>
                <a:spcPct val="100000"/>
              </a:lnSpc>
              <a:spcBef>
                <a:spcPts val="0"/>
              </a:spcBef>
              <a:spcAft>
                <a:spcPts val="0"/>
              </a:spcAft>
              <a:buClr>
                <a:schemeClr val="dk1"/>
              </a:buClr>
              <a:buSzPct val="118918"/>
              <a:buFont typeface="Arial"/>
              <a:buNone/>
            </a:pPr>
            <a:r>
              <a:rPr lang="en"/>
              <a:t>IPv4: </a:t>
            </a:r>
            <a:r>
              <a:rPr lang="en">
                <a:solidFill>
                  <a:schemeClr val="dk1"/>
                </a:solidFill>
              </a:rPr>
              <a:t>192.168.1.105</a:t>
            </a:r>
            <a:endParaRPr/>
          </a:p>
          <a:p>
            <a:pPr indent="0" lvl="0" marL="0" rtl="0" algn="l">
              <a:lnSpc>
                <a:spcPct val="100000"/>
              </a:lnSpc>
              <a:spcBef>
                <a:spcPts val="0"/>
              </a:spcBef>
              <a:spcAft>
                <a:spcPts val="0"/>
              </a:spcAft>
              <a:buClr>
                <a:schemeClr val="dk1"/>
              </a:buClr>
              <a:buSzPct val="118918"/>
              <a:buFont typeface="Arial"/>
              <a:buNone/>
            </a:pPr>
            <a:r>
              <a:rPr lang="en"/>
              <a:t>OS:</a:t>
            </a:r>
            <a:r>
              <a:rPr lang="en">
                <a:solidFill>
                  <a:schemeClr val="dk1"/>
                </a:solidFill>
              </a:rPr>
              <a:t>Linux; CPE: cpe:/o:linux:linux_kernel</a:t>
            </a:r>
            <a:endParaRPr>
              <a:solidFill>
                <a:schemeClr val="dk1"/>
              </a:solidFill>
            </a:endParaRPr>
          </a:p>
          <a:p>
            <a:pPr indent="0" lvl="0" marL="0" rtl="0" algn="l">
              <a:lnSpc>
                <a:spcPct val="100000"/>
              </a:lnSpc>
              <a:spcBef>
                <a:spcPts val="0"/>
              </a:spcBef>
              <a:spcAft>
                <a:spcPts val="0"/>
              </a:spcAft>
              <a:buClr>
                <a:schemeClr val="dk1"/>
              </a:buClr>
              <a:buSzPct val="118918"/>
              <a:buFont typeface="Arial"/>
              <a:buNone/>
            </a:pPr>
            <a:r>
              <a:rPr lang="en"/>
              <a:t>Hostname: server1</a:t>
            </a:r>
            <a:endParaRPr/>
          </a:p>
          <a:p>
            <a:pPr indent="0" lvl="0" marL="0" rtl="0" algn="l">
              <a:lnSpc>
                <a:spcPct val="100000"/>
              </a:lnSpc>
              <a:spcBef>
                <a:spcPts val="0"/>
              </a:spcBef>
              <a:spcAft>
                <a:spcPts val="0"/>
              </a:spcAft>
              <a:buClr>
                <a:schemeClr val="dk1"/>
              </a:buClr>
              <a:buSzPct val="118918"/>
              <a:buFont typeface="Arial"/>
              <a:buNone/>
            </a:pPr>
            <a:r>
              <a:t/>
            </a:r>
            <a:endParaRPr/>
          </a:p>
          <a:p>
            <a:pPr indent="0" lvl="0" marL="0" rtl="0" algn="l">
              <a:lnSpc>
                <a:spcPct val="100000"/>
              </a:lnSpc>
              <a:spcBef>
                <a:spcPts val="0"/>
              </a:spcBef>
              <a:spcAft>
                <a:spcPts val="0"/>
              </a:spcAft>
              <a:buClr>
                <a:schemeClr val="dk1"/>
              </a:buClr>
              <a:buSzPct val="118918"/>
              <a:buFont typeface="Arial"/>
              <a:buNone/>
            </a:pPr>
            <a:r>
              <a:rPr lang="en"/>
              <a:t>IPv4: </a:t>
            </a:r>
            <a:r>
              <a:rPr lang="en">
                <a:solidFill>
                  <a:schemeClr val="dk1"/>
                </a:solidFill>
              </a:rPr>
              <a:t>192.168.1.100</a:t>
            </a:r>
            <a:endParaRPr/>
          </a:p>
          <a:p>
            <a:pPr indent="0" lvl="0" marL="0" rtl="0" algn="l">
              <a:lnSpc>
                <a:spcPct val="100000"/>
              </a:lnSpc>
              <a:spcBef>
                <a:spcPts val="0"/>
              </a:spcBef>
              <a:spcAft>
                <a:spcPts val="0"/>
              </a:spcAft>
              <a:buClr>
                <a:schemeClr val="dk1"/>
              </a:buClr>
              <a:buSzPct val="118918"/>
              <a:buFont typeface="Arial"/>
              <a:buNone/>
            </a:pPr>
            <a:r>
              <a:rPr lang="en"/>
              <a:t>OS:</a:t>
            </a:r>
            <a:r>
              <a:rPr lang="en">
                <a:solidFill>
                  <a:schemeClr val="dk1"/>
                </a:solidFill>
              </a:rPr>
              <a:t>Linux; CPE: cpe:/o:linux:linux_kernel</a:t>
            </a:r>
            <a:endParaRPr>
              <a:solidFill>
                <a:schemeClr val="dk1"/>
              </a:solidFill>
            </a:endParaRPr>
          </a:p>
          <a:p>
            <a:pPr indent="0" lvl="0" marL="0" rtl="0" algn="l">
              <a:lnSpc>
                <a:spcPct val="100000"/>
              </a:lnSpc>
              <a:spcBef>
                <a:spcPts val="0"/>
              </a:spcBef>
              <a:spcAft>
                <a:spcPts val="0"/>
              </a:spcAft>
              <a:buClr>
                <a:schemeClr val="dk1"/>
              </a:buClr>
              <a:buSzPct val="118918"/>
              <a:buFont typeface="Arial"/>
              <a:buNone/>
            </a:pPr>
            <a:r>
              <a:rPr lang="en"/>
              <a:t>Hostname:ELK</a:t>
            </a:r>
            <a:endParaRPr/>
          </a:p>
          <a:p>
            <a:pPr indent="0" lvl="0" marL="0" rtl="0" algn="l">
              <a:lnSpc>
                <a:spcPct val="100000"/>
              </a:lnSpc>
              <a:spcBef>
                <a:spcPts val="0"/>
              </a:spcBef>
              <a:spcAft>
                <a:spcPts val="0"/>
              </a:spcAft>
              <a:buClr>
                <a:schemeClr val="dk1"/>
              </a:buClr>
              <a:buSzPct val="118918"/>
              <a:buFont typeface="Arial"/>
              <a:buNone/>
            </a:pPr>
            <a:r>
              <a:t/>
            </a:r>
            <a:endParaRPr/>
          </a:p>
          <a:p>
            <a:pPr indent="0" lvl="0" marL="0" rtl="0" algn="l">
              <a:lnSpc>
                <a:spcPct val="100000"/>
              </a:lnSpc>
              <a:spcBef>
                <a:spcPts val="0"/>
              </a:spcBef>
              <a:spcAft>
                <a:spcPts val="0"/>
              </a:spcAft>
              <a:buClr>
                <a:schemeClr val="dk1"/>
              </a:buClr>
              <a:buSzPct val="118918"/>
              <a:buFont typeface="Arial"/>
              <a:buNone/>
            </a:pPr>
            <a:r>
              <a:rPr lang="en"/>
              <a:t>IPv4: 192.168.1.90</a:t>
            </a:r>
            <a:endParaRPr/>
          </a:p>
          <a:p>
            <a:pPr indent="0" lvl="0" marL="0" rtl="0" algn="l">
              <a:lnSpc>
                <a:spcPct val="100000"/>
              </a:lnSpc>
              <a:spcBef>
                <a:spcPts val="0"/>
              </a:spcBef>
              <a:spcAft>
                <a:spcPts val="0"/>
              </a:spcAft>
              <a:buClr>
                <a:schemeClr val="dk1"/>
              </a:buClr>
              <a:buSzPct val="118918"/>
              <a:buFont typeface="Arial"/>
              <a:buNone/>
            </a:pPr>
            <a:r>
              <a:rPr lang="en"/>
              <a:t>OS: Linux; CPE: cpe:/o:linux:linux_kernel</a:t>
            </a:r>
            <a:endParaRPr/>
          </a:p>
          <a:p>
            <a:pPr indent="0" lvl="0" marL="0" rtl="0" algn="l">
              <a:lnSpc>
                <a:spcPct val="100000"/>
              </a:lnSpc>
              <a:spcBef>
                <a:spcPts val="0"/>
              </a:spcBef>
              <a:spcAft>
                <a:spcPts val="0"/>
              </a:spcAft>
              <a:buClr>
                <a:schemeClr val="dk1"/>
              </a:buClr>
              <a:buSzPct val="118918"/>
              <a:buFont typeface="Arial"/>
              <a:buNone/>
            </a:pPr>
            <a:r>
              <a:rPr lang="en"/>
              <a:t>Hostname:Kali</a:t>
            </a:r>
            <a:endParaRPr/>
          </a:p>
          <a:p>
            <a:pPr indent="0" lvl="0" marL="0" rtl="0" algn="l">
              <a:lnSpc>
                <a:spcPct val="100000"/>
              </a:lnSpc>
              <a:spcBef>
                <a:spcPts val="0"/>
              </a:spcBef>
              <a:spcAft>
                <a:spcPts val="0"/>
              </a:spcAft>
              <a:buClr>
                <a:schemeClr val="dk1"/>
              </a:buClr>
              <a:buSzPct val="118918"/>
              <a:buFont typeface="Arial"/>
              <a:buNone/>
            </a:pPr>
            <a:r>
              <a:t/>
            </a:r>
            <a:endParaRPr/>
          </a:p>
          <a:p>
            <a:pPr indent="0" lvl="0" marL="0" rtl="0" algn="l">
              <a:lnSpc>
                <a:spcPct val="100000"/>
              </a:lnSpc>
              <a:spcBef>
                <a:spcPts val="0"/>
              </a:spcBef>
              <a:spcAft>
                <a:spcPts val="0"/>
              </a:spcAft>
              <a:buSzPct val="100000"/>
              <a:buNone/>
            </a:pPr>
            <a:r>
              <a:t/>
            </a:r>
            <a:endParaRPr/>
          </a:p>
        </p:txBody>
      </p:sp>
      <p:sp>
        <p:nvSpPr>
          <p:cNvPr id="1059" name="Google Shape;1059;p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Network Topology</a:t>
            </a:r>
            <a:endParaRPr/>
          </a:p>
        </p:txBody>
      </p:sp>
      <p:sp>
        <p:nvSpPr>
          <p:cNvPr id="1060" name="Google Shape;1060;p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descr="RedVsBlue.jpg" id="1061" name="Google Shape;1061;p4"/>
          <p:cNvPicPr preferRelativeResize="0"/>
          <p:nvPr/>
        </p:nvPicPr>
        <p:blipFill rotWithShape="1">
          <a:blip r:embed="rId3">
            <a:alphaModFix/>
          </a:blip>
          <a:srcRect b="0" l="0" r="0" t="0"/>
          <a:stretch/>
        </p:blipFill>
        <p:spPr>
          <a:xfrm>
            <a:off x="213373" y="708871"/>
            <a:ext cx="6820311" cy="39297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067" name="Google Shape;1067;p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068" name="Google Shape;1068;p5"/>
          <p:cNvSpPr txBox="1"/>
          <p:nvPr>
            <p:ph type="title"/>
          </p:nvPr>
        </p:nvSpPr>
        <p:spPr>
          <a:xfrm>
            <a:off x="274325" y="1851100"/>
            <a:ext cx="8595300" cy="102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a:t>Red Team</a:t>
            </a:r>
            <a:endParaRPr b="1"/>
          </a:p>
          <a:p>
            <a:pPr indent="0" lvl="0" marL="0" rtl="0" algn="ctr">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t/>
            </a:r>
            <a:endParaRPr>
              <a:latin typeface="Roboto Light"/>
              <a:ea typeface="Roboto Light"/>
              <a:cs typeface="Roboto Light"/>
              <a:sym typeface="Roboto Light"/>
            </a:endParaRPr>
          </a:p>
        </p:txBody>
      </p:sp>
      <p:sp>
        <p:nvSpPr>
          <p:cNvPr id="1069" name="Google Shape;1069;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Recon: Describing the Target</a:t>
            </a:r>
            <a:endParaRPr/>
          </a:p>
        </p:txBody>
      </p:sp>
      <p:sp>
        <p:nvSpPr>
          <p:cNvPr id="1075" name="Google Shape;1075;p6"/>
          <p:cNvSpPr txBox="1"/>
          <p:nvPr>
            <p:ph idx="1" type="subTitle"/>
          </p:nvPr>
        </p:nvSpPr>
        <p:spPr>
          <a:xfrm>
            <a:off x="180975" y="533700"/>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SzPts val="1800"/>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6" name="Google Shape;1076;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077" name="Google Shape;1077;p6"/>
          <p:cNvGraphicFramePr/>
          <p:nvPr/>
        </p:nvGraphicFramePr>
        <p:xfrm>
          <a:off x="393300" y="1084275"/>
          <a:ext cx="3000000" cy="3000000"/>
        </p:xfrm>
        <a:graphic>
          <a:graphicData uri="http://schemas.openxmlformats.org/drawingml/2006/table">
            <a:tbl>
              <a:tblPr>
                <a:noFill/>
                <a:tableStyleId>{091AE5E0-BAB5-4631-B70D-44552272D609}</a:tableStyleId>
              </a:tblPr>
              <a:tblGrid>
                <a:gridCol w="2360325"/>
                <a:gridCol w="2450525"/>
                <a:gridCol w="3546550"/>
              </a:tblGrid>
              <a:tr h="3816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Hostname</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IP Address</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Network</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81550">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ML-RefVm-68442</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10.0.0.39 / 192.168.1.1</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Host, Hyper-V, hypervisor, virtual machine monitor</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844800">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Kali</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192.168.1.90</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Attacking machine, Kali Linux with exploit tools and libraries</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1076750">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Capstone</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192.168.1.105</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Victim machine,running filebeat, metricbeat,  and packetbeat to provide log files, network data, and server metric output to Kibana running on ELK. </a:t>
                      </a:r>
                      <a:endParaRPr sz="1400" u="none" cap="none" strike="noStrike"/>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622475">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Elk </a:t>
                      </a:r>
                      <a:endParaRPr sz="1400" u="none" cap="none" strike="noStrike"/>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192.168.1.100</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Logs and metrics</a:t>
                      </a:r>
                      <a:endParaRPr sz="1400" u="none" cap="none" strike="noStrike"/>
                    </a:p>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Roboto"/>
                          <a:ea typeface="Roboto"/>
                          <a:cs typeface="Roboto"/>
                          <a:sym typeface="Roboto"/>
                        </a:rPr>
                        <a:t>Kibana Tools for metrics and logs</a:t>
                      </a:r>
                      <a:endParaRPr b="0" i="1" sz="1200" u="none" cap="none" strike="noStrike">
                        <a:solidFill>
                          <a:srgbClr val="000000"/>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Vulnerability Assessment</a:t>
            </a:r>
            <a:endParaRPr/>
          </a:p>
        </p:txBody>
      </p:sp>
      <p:sp>
        <p:nvSpPr>
          <p:cNvPr id="1083" name="Google Shape;1083;p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085" name="Google Shape;1085;p7"/>
          <p:cNvGraphicFramePr/>
          <p:nvPr/>
        </p:nvGraphicFramePr>
        <p:xfrm>
          <a:off x="390760" y="1140825"/>
          <a:ext cx="3000000" cy="3000000"/>
        </p:xfrm>
        <a:graphic>
          <a:graphicData uri="http://schemas.openxmlformats.org/drawingml/2006/table">
            <a:tbl>
              <a:tblPr>
                <a:noFill/>
                <a:tableStyleId>{091AE5E0-BAB5-4631-B70D-44552272D609}</a:tableStyleId>
              </a:tblPr>
              <a:tblGrid>
                <a:gridCol w="2787500"/>
                <a:gridCol w="2787500"/>
                <a:gridCol w="2787500"/>
              </a:tblGrid>
              <a:tr h="3974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solidFill>
                      <a:srgbClr val="990000"/>
                    </a:solidFill>
                  </a:tcPr>
                </a:tc>
              </a:tr>
              <a:tr h="767375">
                <a:tc>
                  <a:txBody>
                    <a:bodyPr/>
                    <a:lstStyle/>
                    <a:p>
                      <a:pPr indent="0" lvl="0" marL="0" rtl="0" algn="l">
                        <a:lnSpc>
                          <a:spcPct val="115000"/>
                        </a:lnSpc>
                        <a:spcBef>
                          <a:spcPts val="0"/>
                        </a:spcBef>
                        <a:spcAft>
                          <a:spcPts val="0"/>
                        </a:spcAft>
                        <a:buNone/>
                      </a:pPr>
                      <a:r>
                        <a:rPr i="1" lang="en" sz="1050">
                          <a:latin typeface="Roboto"/>
                          <a:ea typeface="Roboto"/>
                          <a:cs typeface="Roboto"/>
                          <a:sym typeface="Roboto"/>
                        </a:rPr>
                        <a:t>CWE-200: Exposure of sensitive information to an unauthorized Actor.</a:t>
                      </a:r>
                      <a:endParaRPr i="1" sz="1050">
                        <a:latin typeface="Roboto"/>
                        <a:ea typeface="Roboto"/>
                        <a:cs typeface="Roboto"/>
                        <a:sym typeface="Roboto"/>
                      </a:endParaRPr>
                    </a:p>
                    <a:p>
                      <a:pPr indent="0" lvl="0" marL="0" rtl="0" algn="l">
                        <a:lnSpc>
                          <a:spcPct val="115000"/>
                        </a:lnSpc>
                        <a:spcBef>
                          <a:spcPts val="0"/>
                        </a:spcBef>
                        <a:spcAft>
                          <a:spcPts val="0"/>
                        </a:spcAft>
                        <a:buNone/>
                      </a:pPr>
                      <a:r>
                        <a:rPr i="1" lang="en" sz="1050">
                          <a:latin typeface="Roboto"/>
                          <a:ea typeface="Roboto"/>
                          <a:cs typeface="Roboto"/>
                          <a:sym typeface="Roboto"/>
                        </a:rPr>
                        <a:t>CWE-209: Generation of  error message containing sensitive information</a:t>
                      </a:r>
                      <a:endParaRPr i="1" sz="1050">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0"/>
                        </a:spcAft>
                        <a:buNone/>
                      </a:pPr>
                      <a:r>
                        <a:rPr i="1" lang="en" sz="1050">
                          <a:latin typeface="Roboto"/>
                          <a:ea typeface="Roboto"/>
                          <a:cs typeface="Roboto"/>
                          <a:sym typeface="Roboto"/>
                        </a:rPr>
                        <a:t>Attackers are able to gather information from plain text files stored without protection on the Web Server.</a:t>
                      </a:r>
                      <a:endParaRPr i="1" sz="1050">
                        <a:latin typeface="Roboto"/>
                        <a:ea typeface="Roboto"/>
                        <a:cs typeface="Roboto"/>
                        <a:sym typeface="Roboto"/>
                      </a:endParaRPr>
                    </a:p>
                    <a:p>
                      <a:pPr indent="0" lvl="0" marL="0" rtl="0" algn="l">
                        <a:lnSpc>
                          <a:spcPct val="115000"/>
                        </a:lnSpc>
                        <a:spcBef>
                          <a:spcPts val="0"/>
                        </a:spcBef>
                        <a:spcAft>
                          <a:spcPts val="0"/>
                        </a:spcAft>
                        <a:buNone/>
                      </a:pPr>
                      <a:r>
                        <a:rPr i="1" lang="en" sz="1050">
                          <a:latin typeface="Roboto"/>
                          <a:ea typeface="Roboto"/>
                          <a:cs typeface="Roboto"/>
                          <a:sym typeface="Roboto"/>
                        </a:rPr>
                        <a:t>The login prompt generates a message the has user information in it.</a:t>
                      </a:r>
                      <a:endParaRPr i="1" sz="1050">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0"/>
                        </a:spcAft>
                        <a:buNone/>
                      </a:pPr>
                      <a:r>
                        <a:rPr i="1" lang="en" sz="1050">
                          <a:latin typeface="Roboto"/>
                          <a:ea typeface="Roboto"/>
                          <a:cs typeface="Roboto"/>
                          <a:sym typeface="Roboto"/>
                        </a:rPr>
                        <a:t>This vulnerability allows attackers to gather information about the system and how to best to attack it.</a:t>
                      </a:r>
                      <a:endParaRPr i="1" sz="1050">
                        <a:latin typeface="Roboto"/>
                        <a:ea typeface="Roboto"/>
                        <a:cs typeface="Roboto"/>
                        <a:sym typeface="Roboto"/>
                      </a:endParaRPr>
                    </a:p>
                    <a:p>
                      <a:pPr indent="0" lvl="0" marL="0" rtl="0" algn="l">
                        <a:lnSpc>
                          <a:spcPct val="115000"/>
                        </a:lnSpc>
                        <a:spcBef>
                          <a:spcPts val="0"/>
                        </a:spcBef>
                        <a:spcAft>
                          <a:spcPts val="0"/>
                        </a:spcAft>
                        <a:buNone/>
                      </a:pPr>
                      <a:r>
                        <a:rPr i="1" lang="en" sz="1050">
                          <a:latin typeface="Roboto"/>
                          <a:ea typeface="Roboto"/>
                          <a:cs typeface="Roboto"/>
                          <a:sym typeface="Roboto"/>
                        </a:rPr>
                        <a:t>User login </a:t>
                      </a:r>
                      <a:r>
                        <a:rPr i="1" lang="en" sz="1050">
                          <a:latin typeface="Roboto"/>
                          <a:ea typeface="Roboto"/>
                          <a:cs typeface="Roboto"/>
                          <a:sym typeface="Roboto"/>
                        </a:rPr>
                        <a:t>credential</a:t>
                      </a:r>
                      <a:r>
                        <a:rPr i="1" lang="en" sz="1050">
                          <a:latin typeface="Roboto"/>
                          <a:ea typeface="Roboto"/>
                          <a:cs typeface="Roboto"/>
                          <a:sym typeface="Roboto"/>
                        </a:rPr>
                        <a:t> information was gathered and use to breach the web server perimeter.</a:t>
                      </a:r>
                      <a:endParaRPr i="1" sz="1050">
                        <a:latin typeface="Roboto"/>
                        <a:ea typeface="Roboto"/>
                        <a:cs typeface="Roboto"/>
                        <a:sym typeface="Roboto"/>
                      </a:endParaRPr>
                    </a:p>
                  </a:txBody>
                  <a:tcPr marT="91425" marB="91425" marR="91425" marL="91425"/>
                </a:tc>
              </a:tr>
              <a:tr h="1029650">
                <a:tc>
                  <a:txBody>
                    <a:bodyPr/>
                    <a:lstStyle/>
                    <a:p>
                      <a:pPr indent="0" lvl="0" marL="0" rtl="0" algn="l">
                        <a:lnSpc>
                          <a:spcPct val="115000"/>
                        </a:lnSpc>
                        <a:spcBef>
                          <a:spcPts val="0"/>
                        </a:spcBef>
                        <a:spcAft>
                          <a:spcPts val="0"/>
                        </a:spcAft>
                        <a:buNone/>
                      </a:pPr>
                      <a:r>
                        <a:rPr i="1" lang="en" sz="1050">
                          <a:latin typeface="Roboto"/>
                          <a:ea typeface="Roboto"/>
                          <a:cs typeface="Roboto"/>
                          <a:sym typeface="Roboto"/>
                        </a:rPr>
                        <a:t>CWE-307: Improper restriction of excessive </a:t>
                      </a:r>
                      <a:r>
                        <a:rPr i="1" lang="en" sz="1050">
                          <a:latin typeface="Roboto"/>
                          <a:ea typeface="Roboto"/>
                          <a:cs typeface="Roboto"/>
                          <a:sym typeface="Roboto"/>
                        </a:rPr>
                        <a:t>authentication</a:t>
                      </a:r>
                      <a:r>
                        <a:rPr i="1" lang="en" sz="1050">
                          <a:latin typeface="Roboto"/>
                          <a:ea typeface="Roboto"/>
                          <a:cs typeface="Roboto"/>
                          <a:sym typeface="Roboto"/>
                        </a:rPr>
                        <a:t> </a:t>
                      </a:r>
                      <a:r>
                        <a:rPr i="1" lang="en" sz="1050">
                          <a:latin typeface="Roboto"/>
                          <a:ea typeface="Roboto"/>
                          <a:cs typeface="Roboto"/>
                          <a:sym typeface="Roboto"/>
                        </a:rPr>
                        <a:t>attempts</a:t>
                      </a:r>
                      <a:endParaRPr i="1" sz="1050">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0"/>
                        </a:spcAft>
                        <a:buNone/>
                      </a:pPr>
                      <a:r>
                        <a:rPr i="1" lang="en" sz="1050">
                          <a:latin typeface="Roboto"/>
                          <a:ea typeface="Roboto"/>
                          <a:cs typeface="Roboto"/>
                          <a:sym typeface="Roboto"/>
                        </a:rPr>
                        <a:t>Login prompts have no restrictions on the number of login attempts.</a:t>
                      </a:r>
                      <a:endParaRPr i="1" sz="1050">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0"/>
                        </a:spcAft>
                        <a:buNone/>
                      </a:pPr>
                      <a:r>
                        <a:rPr i="1" lang="en" sz="1050">
                          <a:latin typeface="Roboto"/>
                          <a:ea typeface="Roboto"/>
                          <a:cs typeface="Roboto"/>
                          <a:sym typeface="Roboto"/>
                        </a:rPr>
                        <a:t>This  vulnerability allows attackers to use brute force software to find working  login credentials and was made easier with the knowledge of the exposed </a:t>
                      </a:r>
                      <a:r>
                        <a:rPr i="1" lang="en" sz="1050">
                          <a:latin typeface="Roboto"/>
                          <a:ea typeface="Roboto"/>
                          <a:cs typeface="Roboto"/>
                          <a:sym typeface="Roboto"/>
                        </a:rPr>
                        <a:t>usernames</a:t>
                      </a:r>
                      <a:r>
                        <a:rPr i="1" lang="en" sz="1050">
                          <a:latin typeface="Roboto"/>
                          <a:ea typeface="Roboto"/>
                          <a:cs typeface="Roboto"/>
                          <a:sym typeface="Roboto"/>
                        </a:rPr>
                        <a:t>.</a:t>
                      </a:r>
                      <a:endParaRPr i="1" sz="1050">
                        <a:latin typeface="Roboto"/>
                        <a:ea typeface="Roboto"/>
                        <a:cs typeface="Roboto"/>
                        <a:sym typeface="Roboto"/>
                      </a:endParaRPr>
                    </a:p>
                  </a:txBody>
                  <a:tcPr marT="91425" marB="91425" marR="91425" marL="91425"/>
                </a:tc>
              </a:tr>
              <a:tr h="696575">
                <a:tc>
                  <a:txBody>
                    <a:bodyPr/>
                    <a:lstStyle/>
                    <a:p>
                      <a:pPr indent="0" lvl="0" marL="0" rtl="0" algn="l">
                        <a:lnSpc>
                          <a:spcPct val="115000"/>
                        </a:lnSpc>
                        <a:spcBef>
                          <a:spcPts val="0"/>
                        </a:spcBef>
                        <a:spcAft>
                          <a:spcPts val="0"/>
                        </a:spcAft>
                        <a:buNone/>
                      </a:pPr>
                      <a:r>
                        <a:rPr i="1" lang="en" sz="1050">
                          <a:latin typeface="Roboto"/>
                          <a:ea typeface="Roboto"/>
                          <a:cs typeface="Roboto"/>
                          <a:sym typeface="Roboto"/>
                        </a:rPr>
                        <a:t>CWE-494: Download of code without </a:t>
                      </a:r>
                      <a:r>
                        <a:rPr i="1" lang="en" sz="1050">
                          <a:latin typeface="Roboto"/>
                          <a:ea typeface="Roboto"/>
                          <a:cs typeface="Roboto"/>
                          <a:sym typeface="Roboto"/>
                        </a:rPr>
                        <a:t>integrity</a:t>
                      </a:r>
                      <a:r>
                        <a:rPr i="1" lang="en" sz="1050">
                          <a:latin typeface="Roboto"/>
                          <a:ea typeface="Roboto"/>
                          <a:cs typeface="Roboto"/>
                          <a:sym typeface="Roboto"/>
                        </a:rPr>
                        <a:t> check.</a:t>
                      </a:r>
                      <a:endParaRPr i="1" sz="1050">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0"/>
                        </a:spcAft>
                        <a:buNone/>
                      </a:pPr>
                      <a:r>
                        <a:rPr i="1" lang="en" sz="1050">
                          <a:latin typeface="Roboto"/>
                          <a:ea typeface="Roboto"/>
                          <a:cs typeface="Roboto"/>
                          <a:sym typeface="Roboto"/>
                        </a:rPr>
                        <a:t>Files can be uploaded without being scanned for malicious content.</a:t>
                      </a:r>
                      <a:endParaRPr i="1" sz="1050">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0"/>
                        </a:spcAft>
                        <a:buNone/>
                      </a:pPr>
                      <a:r>
                        <a:rPr i="1" lang="en" sz="1050">
                          <a:latin typeface="Roboto"/>
                          <a:ea typeface="Roboto"/>
                          <a:cs typeface="Roboto"/>
                          <a:sym typeface="Roboto"/>
                        </a:rPr>
                        <a:t>Vulnerability</a:t>
                      </a:r>
                      <a:r>
                        <a:rPr i="1" lang="en" sz="1050">
                          <a:latin typeface="Roboto"/>
                          <a:ea typeface="Roboto"/>
                          <a:cs typeface="Roboto"/>
                          <a:sym typeface="Roboto"/>
                        </a:rPr>
                        <a:t> allows attackers to upload  malware and malicious packages. </a:t>
                      </a:r>
                      <a:endParaRPr i="1" sz="1050">
                        <a:latin typeface="Roboto"/>
                        <a:ea typeface="Roboto"/>
                        <a:cs typeface="Roboto"/>
                        <a:sym typeface="Roboto"/>
                      </a:endParaRPr>
                    </a:p>
                    <a:p>
                      <a:pPr indent="0" lvl="0" marL="0" rtl="0" algn="l">
                        <a:lnSpc>
                          <a:spcPct val="115000"/>
                        </a:lnSpc>
                        <a:spcBef>
                          <a:spcPts val="0"/>
                        </a:spcBef>
                        <a:spcAft>
                          <a:spcPts val="0"/>
                        </a:spcAft>
                        <a:buNone/>
                      </a:pPr>
                      <a:r>
                        <a:rPr i="1" lang="en" sz="1050">
                          <a:latin typeface="Roboto"/>
                          <a:ea typeface="Roboto"/>
                          <a:cs typeface="Roboto"/>
                          <a:sym typeface="Roboto"/>
                        </a:rPr>
                        <a:t>We used this vulnr to upload reverse_tcp attack.</a:t>
                      </a:r>
                      <a:endParaRPr i="1" sz="105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Remote File Inclusion Vulnerability </a:t>
            </a:r>
            <a:br>
              <a:rPr lang="en"/>
            </a:br>
            <a:endParaRPr/>
          </a:p>
        </p:txBody>
      </p:sp>
      <p:sp>
        <p:nvSpPr>
          <p:cNvPr id="1091" name="Google Shape;1091;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92" name="Google Shape;1092;p8"/>
          <p:cNvSpPr/>
          <p:nvPr/>
        </p:nvSpPr>
        <p:spPr>
          <a:xfrm flipH="1">
            <a:off x="724275" y="153391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
          <p:cNvSpPr txBox="1"/>
          <p:nvPr/>
        </p:nvSpPr>
        <p:spPr>
          <a:xfrm>
            <a:off x="724275" y="15187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We used Msfvenom; php/meterpreter/reverse_tcp to create a reverse http payload file: go.php.  We then used the open ftp connection to dav://192.168.1.105/webdav/, and dropped the go.php file into the /webdav/ folder.  We went back to the browser, and we navigate to </a:t>
            </a:r>
            <a:r>
              <a:rPr b="0" i="0" lang="en" sz="800" u="sng" cap="none" strike="noStrike">
                <a:solidFill>
                  <a:srgbClr val="000000"/>
                </a:solidFill>
                <a:latin typeface="Arial"/>
                <a:ea typeface="Arial"/>
                <a:cs typeface="Arial"/>
                <a:sym typeface="Arial"/>
                <a:hlinkClick r:id="rId3">
                  <a:extLst>
                    <a:ext uri="{A12FA001-AC4F-418D-AE19-62706E023703}">
                      <ahyp:hlinkClr val="tx"/>
                    </a:ext>
                  </a:extLst>
                </a:hlinkClick>
              </a:rPr>
              <a:t>http://192.168.1.105/webdav/go.php</a:t>
            </a:r>
            <a:r>
              <a:rPr b="0" i="0" lang="en" sz="800" u="none" cap="none" strike="noStrike">
                <a:solidFill>
                  <a:srgbClr val="000000"/>
                </a:solidFill>
                <a:latin typeface="Arial"/>
                <a:ea typeface="Arial"/>
                <a:cs typeface="Arial"/>
                <a:sym typeface="Arial"/>
              </a:rPr>
              <a:t> causing the reverse_tcp exploit to load and make a call back to our server via the ip address and port (ip192.168.1.90 port 3790) that we have set in the dropped go.php exploit file. On our Kali attack server we run Metasploit and set it to use php/meterpreter/reverse_tcp payload, which sets it to expect a call back to 192.168.1.90 on port 3790 thus putting our  attack server in listening mode on ip192.168.1.90 port 3790.</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094" name="Google Shape;1094;p8"/>
          <p:cNvGrpSpPr/>
          <p:nvPr/>
        </p:nvGrpSpPr>
        <p:grpSpPr>
          <a:xfrm>
            <a:off x="457181" y="887903"/>
            <a:ext cx="533372" cy="533480"/>
            <a:chOff x="457200" y="1378813"/>
            <a:chExt cx="695400" cy="695450"/>
          </a:xfrm>
        </p:grpSpPr>
        <p:sp>
          <p:nvSpPr>
            <p:cNvPr id="1095" name="Google Shape;1095;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096" name="Google Shape;1096;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7" name="Google Shape;1097;p8"/>
          <p:cNvGrpSpPr/>
          <p:nvPr/>
        </p:nvGrpSpPr>
        <p:grpSpPr>
          <a:xfrm>
            <a:off x="3228956" y="887903"/>
            <a:ext cx="533372" cy="533480"/>
            <a:chOff x="457200" y="1378813"/>
            <a:chExt cx="695400" cy="695450"/>
          </a:xfrm>
        </p:grpSpPr>
        <p:sp>
          <p:nvSpPr>
            <p:cNvPr id="1098" name="Google Shape;1098;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099" name="Google Shape;1099;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0" name="Google Shape;1100;p8"/>
          <p:cNvSpPr/>
          <p:nvPr/>
        </p:nvSpPr>
        <p:spPr>
          <a:xfrm flipH="1">
            <a:off x="350367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When the call back is received successfully on the Kali attack server, a meterpreter command &amp; control session is then opened and allows us to shell into the Capstone file system. </a:t>
            </a:r>
            <a:endParaRPr b="0" i="0" sz="800" u="none" cap="none" strike="noStrike">
              <a:solidFill>
                <a:srgbClr val="000000"/>
              </a:solidFill>
              <a:latin typeface="Roboto"/>
              <a:ea typeface="Roboto"/>
              <a:cs typeface="Roboto"/>
              <a:sym typeface="Roboto"/>
            </a:endParaRPr>
          </a:p>
        </p:txBody>
      </p:sp>
      <p:grpSp>
        <p:nvGrpSpPr>
          <p:cNvPr id="1102" name="Google Shape;1102;p8"/>
          <p:cNvGrpSpPr/>
          <p:nvPr/>
        </p:nvGrpSpPr>
        <p:grpSpPr>
          <a:xfrm>
            <a:off x="6134081" y="888653"/>
            <a:ext cx="533372" cy="533480"/>
            <a:chOff x="457200" y="1378813"/>
            <a:chExt cx="695400" cy="695450"/>
          </a:xfrm>
        </p:grpSpPr>
        <p:sp>
          <p:nvSpPr>
            <p:cNvPr id="1103" name="Google Shape;1103;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04" name="Google Shape;1104;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5" name="Google Shape;1105;p8"/>
          <p:cNvSpPr/>
          <p:nvPr/>
        </p:nvSpPr>
        <p:spPr>
          <a:xfrm flipH="1">
            <a:off x="6378315" y="152704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We </a:t>
            </a:r>
            <a:r>
              <a:rPr lang="en" sz="800"/>
              <a:t>then</a:t>
            </a:r>
            <a:r>
              <a:rPr b="0" i="0" lang="en" sz="800" u="none" cap="none" strike="noStrike">
                <a:solidFill>
                  <a:srgbClr val="000000"/>
                </a:solidFill>
                <a:latin typeface="Arial"/>
                <a:ea typeface="Arial"/>
                <a:cs typeface="Arial"/>
                <a:sym typeface="Arial"/>
              </a:rPr>
              <a:t> use the a meterpreter shell session to walk the files system directories where we </a:t>
            </a:r>
            <a:r>
              <a:rPr lang="en" sz="800"/>
              <a:t>were</a:t>
            </a:r>
            <a:r>
              <a:rPr b="0" i="0" lang="en" sz="800" u="none" cap="none" strike="noStrike">
                <a:solidFill>
                  <a:srgbClr val="000000"/>
                </a:solidFill>
                <a:latin typeface="Arial"/>
                <a:ea typeface="Arial"/>
                <a:cs typeface="Arial"/>
                <a:sym typeface="Arial"/>
              </a:rPr>
              <a:t> able to capture the flag in the /$ flag.txt file.   When we cat the flag.txt file, the flag is: “bing0w@5h1sn@m0”.</a:t>
            </a:r>
            <a:endParaRPr b="0" i="0" sz="800" u="none" cap="none" strike="noStrike">
              <a:solidFill>
                <a:srgbClr val="000000"/>
              </a:solidFill>
              <a:latin typeface="Roboto"/>
              <a:ea typeface="Roboto"/>
              <a:cs typeface="Roboto"/>
              <a:sym typeface="Roboto"/>
            </a:endParaRPr>
          </a:p>
        </p:txBody>
      </p:sp>
      <p:pic>
        <p:nvPicPr>
          <p:cNvPr id="1107" name="Google Shape;1107;p8"/>
          <p:cNvPicPr preferRelativeResize="0"/>
          <p:nvPr/>
        </p:nvPicPr>
        <p:blipFill rotWithShape="1">
          <a:blip r:embed="rId4">
            <a:alphaModFix/>
          </a:blip>
          <a:srcRect b="0" l="0" r="0" t="0"/>
          <a:stretch/>
        </p:blipFill>
        <p:spPr>
          <a:xfrm>
            <a:off x="6535103" y="2564130"/>
            <a:ext cx="2124075" cy="213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a:t>
            </a:r>
            <a:r>
              <a:rPr lang="en"/>
              <a:t>Brute Force Web App Server Directories </a:t>
            </a:r>
            <a:endParaRPr/>
          </a:p>
        </p:txBody>
      </p:sp>
      <p:sp>
        <p:nvSpPr>
          <p:cNvPr id="1113" name="Google Shape;1113;p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14" name="Google Shape;1114;p9"/>
          <p:cNvSpPr/>
          <p:nvPr/>
        </p:nvSpPr>
        <p:spPr>
          <a:xfrm flipH="1">
            <a:off x="724275" y="153391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We used nmap to scan the network range, and identify the Capstone Server ip address and open ports.  We discovered that port 80 was opened and running HTTP. We accessed the Capstone ip192.168.1.105 address via web page browser. Since the index was exposed to the public, we did not use a brute force tool like dirbuster. We instead used the url search bar to directory walk the site index and read comments from the companies team members.</a:t>
            </a:r>
            <a:endParaRPr b="0" i="0" sz="1200" u="none" cap="none" strike="noStrike">
              <a:solidFill>
                <a:srgbClr val="000000"/>
              </a:solidFill>
              <a:latin typeface="Roboto"/>
              <a:ea typeface="Roboto"/>
              <a:cs typeface="Roboto"/>
              <a:sym typeface="Roboto"/>
            </a:endParaRPr>
          </a:p>
        </p:txBody>
      </p:sp>
      <p:grpSp>
        <p:nvGrpSpPr>
          <p:cNvPr id="1116" name="Google Shape;1116;p9"/>
          <p:cNvGrpSpPr/>
          <p:nvPr/>
        </p:nvGrpSpPr>
        <p:grpSpPr>
          <a:xfrm>
            <a:off x="457181" y="887903"/>
            <a:ext cx="533372" cy="533480"/>
            <a:chOff x="457200" y="1378813"/>
            <a:chExt cx="695400" cy="695450"/>
          </a:xfrm>
        </p:grpSpPr>
        <p:sp>
          <p:nvSpPr>
            <p:cNvPr id="1117" name="Google Shape;1117;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18" name="Google Shape;1118;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9" name="Google Shape;1119;p9"/>
          <p:cNvGrpSpPr/>
          <p:nvPr/>
        </p:nvGrpSpPr>
        <p:grpSpPr>
          <a:xfrm>
            <a:off x="3228956" y="887903"/>
            <a:ext cx="533372" cy="533480"/>
            <a:chOff x="457200" y="1378813"/>
            <a:chExt cx="695400" cy="695450"/>
          </a:xfrm>
        </p:grpSpPr>
        <p:sp>
          <p:nvSpPr>
            <p:cNvPr id="1120" name="Google Shape;1120;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21" name="Google Shape;1121;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2" name="Google Shape;1122;p9"/>
          <p:cNvSpPr/>
          <p:nvPr/>
        </p:nvSpPr>
        <p:spPr>
          <a:xfrm flipH="1">
            <a:off x="351129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9"/>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Achievements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This information gave us *names, corp org chart information, and alerted us that there was a company_folders/secret_folder that was no longer publicly available. When we searched for the company_folders/secret_folder url we received an authentication prompt “For </a:t>
            </a:r>
            <a:r>
              <a:rPr lang="en" sz="800"/>
              <a:t>ashton's</a:t>
            </a:r>
            <a:r>
              <a:rPr b="0" i="0" lang="en" sz="800" u="none" cap="none" strike="noStrike">
                <a:solidFill>
                  <a:srgbClr val="000000"/>
                </a:solidFill>
                <a:latin typeface="Arial"/>
                <a:ea typeface="Arial"/>
                <a:cs typeface="Arial"/>
                <a:sym typeface="Arial"/>
              </a:rPr>
              <a:t> eyes only”</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We used this reconnaissance information to plan an additional attack.</a:t>
            </a:r>
            <a:endParaRPr b="0" i="0" sz="1400" u="none" cap="none" strike="noStrike">
              <a:solidFill>
                <a:srgbClr val="000000"/>
              </a:solidFill>
              <a:latin typeface="Arial"/>
              <a:ea typeface="Arial"/>
              <a:cs typeface="Arial"/>
              <a:sym typeface="Arial"/>
            </a:endParaRPr>
          </a:p>
        </p:txBody>
      </p:sp>
      <p:grpSp>
        <p:nvGrpSpPr>
          <p:cNvPr id="1124" name="Google Shape;1124;p9"/>
          <p:cNvGrpSpPr/>
          <p:nvPr/>
        </p:nvGrpSpPr>
        <p:grpSpPr>
          <a:xfrm>
            <a:off x="6134081" y="888653"/>
            <a:ext cx="533372" cy="533480"/>
            <a:chOff x="457200" y="1378813"/>
            <a:chExt cx="695400" cy="695450"/>
          </a:xfrm>
        </p:grpSpPr>
        <p:sp>
          <p:nvSpPr>
            <p:cNvPr id="1125" name="Google Shape;1125;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26" name="Google Shape;1126;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7" name="Google Shape;1127;p9"/>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9"/>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29" name="Google Shape;1129;p9"/>
          <p:cNvPicPr preferRelativeResize="0"/>
          <p:nvPr/>
        </p:nvPicPr>
        <p:blipFill rotWithShape="1">
          <a:blip r:embed="rId3">
            <a:alphaModFix/>
          </a:blip>
          <a:srcRect b="0" l="0" r="0" t="0"/>
          <a:stretch/>
        </p:blipFill>
        <p:spPr>
          <a:xfrm>
            <a:off x="6447473" y="1527810"/>
            <a:ext cx="1781175" cy="1207770"/>
          </a:xfrm>
          <a:prstGeom prst="rect">
            <a:avLst/>
          </a:prstGeom>
          <a:noFill/>
          <a:ln>
            <a:noFill/>
          </a:ln>
        </p:spPr>
      </p:pic>
      <p:pic>
        <p:nvPicPr>
          <p:cNvPr id="1130" name="Google Shape;1130;p9"/>
          <p:cNvPicPr preferRelativeResize="0"/>
          <p:nvPr/>
        </p:nvPicPr>
        <p:blipFill rotWithShape="1">
          <a:blip r:embed="rId4">
            <a:alphaModFix/>
          </a:blip>
          <a:srcRect b="0" l="0" r="0" t="0"/>
          <a:stretch/>
        </p:blipFill>
        <p:spPr>
          <a:xfrm>
            <a:off x="6461760" y="3025140"/>
            <a:ext cx="2339340" cy="15782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BigSid</dc:creator>
</cp:coreProperties>
</file>